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4"/>
  </p:notesMasterIdLst>
  <p:handoutMasterIdLst>
    <p:handoutMasterId r:id="rId15"/>
  </p:handoutMasterIdLst>
  <p:sldIdLst>
    <p:sldId id="430" r:id="rId2"/>
    <p:sldId id="387" r:id="rId3"/>
    <p:sldId id="389" r:id="rId4"/>
    <p:sldId id="390" r:id="rId5"/>
    <p:sldId id="426" r:id="rId6"/>
    <p:sldId id="429" r:id="rId7"/>
    <p:sldId id="427" r:id="rId8"/>
    <p:sldId id="428" r:id="rId9"/>
    <p:sldId id="419" r:id="rId10"/>
    <p:sldId id="407" r:id="rId11"/>
    <p:sldId id="432" r:id="rId12"/>
    <p:sldId id="343" r:id="rId13"/>
  </p:sldIdLst>
  <p:sldSz cx="9144000" cy="5143500" type="screen16x9"/>
  <p:notesSz cx="6645275" cy="9174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molteni" initials="f" lastIdx="1" clrIdx="0"/>
  <p:cmAuthor id="1" name="Abdul-Wahid" initials="A" lastIdx="1" clrIdx="1"/>
  <p:cmAuthor id="2" name="Jackie Cook" initials="JC" lastIdx="3" clrIdx="2"/>
  <p:cmAuthor id="3" name="abdul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9E1"/>
    <a:srgbClr val="0099FF"/>
    <a:srgbClr val="FF34CC"/>
    <a:srgbClr val="3399FF"/>
    <a:srgbClr val="FF33CC"/>
    <a:srgbClr val="FFCA0D"/>
    <a:srgbClr val="82D4EC"/>
    <a:srgbClr val="60D1E9"/>
    <a:srgbClr val="9DCFE9"/>
    <a:srgbClr val="A1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3786" autoAdjust="0"/>
  </p:normalViewPr>
  <p:slideViewPr>
    <p:cSldViewPr>
      <p:cViewPr varScale="1">
        <p:scale>
          <a:sx n="70" d="100"/>
          <a:sy n="70" d="100"/>
        </p:scale>
        <p:origin x="762" y="9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24" y="96"/>
      </p:cViewPr>
      <p:guideLst>
        <p:guide orient="horz" pos="2889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%202:My%20Documents:HFBSS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Mkali\Dropbox\Zanzibar\Dashboard\MCN%20analysis%20Sept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Mkali\Dropbox\Zanzibar\Dashboard\MCN%20analysis%20Sept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Mkali\Dropbox\Zanzibar\Dashboard\MCN%20analysis%20Sept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40354330708597E-2"/>
          <c:y val="2.81616360454943E-2"/>
          <c:w val="0.83344050743657005"/>
          <c:h val="0.77229445156564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pivot!$AI$5</c:f>
              <c:strCache>
                <c:ptCount val="1"/>
                <c:pt idx="0">
                  <c:v> Positive slides</c:v>
                </c:pt>
              </c:strCache>
            </c:strRef>
          </c:tx>
          <c:spPr>
            <a:solidFill>
              <a:srgbClr val="00FFEC"/>
            </a:solidFill>
            <a:ln>
              <a:solidFill>
                <a:srgbClr val="5EE9E1"/>
              </a:solidFill>
            </a:ln>
          </c:spPr>
          <c:invertIfNegative val="0"/>
          <c:cat>
            <c:numRef>
              <c:f>pivot!$V$6:$V$195</c:f>
              <c:numCache>
                <c:formatCode>mmm\-yy</c:formatCode>
                <c:ptCount val="190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</c:numCache>
            </c:numRef>
          </c:cat>
          <c:val>
            <c:numRef>
              <c:f>pivot!$AI$6:$AI$195</c:f>
              <c:numCache>
                <c:formatCode>General</c:formatCode>
                <c:ptCount val="190"/>
                <c:pt idx="0">
                  <c:v>1556</c:v>
                </c:pt>
                <c:pt idx="1">
                  <c:v>1504</c:v>
                </c:pt>
                <c:pt idx="2">
                  <c:v>1182</c:v>
                </c:pt>
                <c:pt idx="3">
                  <c:v>1546</c:v>
                </c:pt>
                <c:pt idx="4">
                  <c:v>1573</c:v>
                </c:pt>
                <c:pt idx="5">
                  <c:v>1782</c:v>
                </c:pt>
                <c:pt idx="6">
                  <c:v>1577</c:v>
                </c:pt>
                <c:pt idx="7">
                  <c:v>1582</c:v>
                </c:pt>
                <c:pt idx="8">
                  <c:v>1532</c:v>
                </c:pt>
                <c:pt idx="9">
                  <c:v>1354</c:v>
                </c:pt>
                <c:pt idx="10">
                  <c:v>1448</c:v>
                </c:pt>
                <c:pt idx="11">
                  <c:v>1434</c:v>
                </c:pt>
                <c:pt idx="12">
                  <c:v>1553</c:v>
                </c:pt>
                <c:pt idx="13">
                  <c:v>1567</c:v>
                </c:pt>
                <c:pt idx="14">
                  <c:v>1284</c:v>
                </c:pt>
                <c:pt idx="15">
                  <c:v>1485</c:v>
                </c:pt>
                <c:pt idx="16">
                  <c:v>1689</c:v>
                </c:pt>
                <c:pt idx="17">
                  <c:v>1784</c:v>
                </c:pt>
                <c:pt idx="18">
                  <c:v>1553</c:v>
                </c:pt>
                <c:pt idx="19">
                  <c:v>1547</c:v>
                </c:pt>
                <c:pt idx="20">
                  <c:v>1435</c:v>
                </c:pt>
                <c:pt idx="21">
                  <c:v>1244</c:v>
                </c:pt>
                <c:pt idx="22">
                  <c:v>1271</c:v>
                </c:pt>
                <c:pt idx="23">
                  <c:v>1322</c:v>
                </c:pt>
                <c:pt idx="24">
                  <c:v>1435</c:v>
                </c:pt>
                <c:pt idx="25">
                  <c:v>1448</c:v>
                </c:pt>
                <c:pt idx="26">
                  <c:v>1320</c:v>
                </c:pt>
                <c:pt idx="27">
                  <c:v>1528</c:v>
                </c:pt>
                <c:pt idx="28">
                  <c:v>1767</c:v>
                </c:pt>
                <c:pt idx="29">
                  <c:v>1934</c:v>
                </c:pt>
                <c:pt idx="30">
                  <c:v>1712</c:v>
                </c:pt>
                <c:pt idx="31">
                  <c:v>1683</c:v>
                </c:pt>
                <c:pt idx="32">
                  <c:v>1555</c:v>
                </c:pt>
                <c:pt idx="33">
                  <c:v>1393</c:v>
                </c:pt>
                <c:pt idx="34">
                  <c:v>1396</c:v>
                </c:pt>
                <c:pt idx="35">
                  <c:v>1214</c:v>
                </c:pt>
                <c:pt idx="36">
                  <c:v>1333</c:v>
                </c:pt>
                <c:pt idx="37">
                  <c:v>1199</c:v>
                </c:pt>
                <c:pt idx="38">
                  <c:v>1338</c:v>
                </c:pt>
                <c:pt idx="39">
                  <c:v>1358</c:v>
                </c:pt>
                <c:pt idx="40">
                  <c:v>1682</c:v>
                </c:pt>
                <c:pt idx="41">
                  <c:v>1784</c:v>
                </c:pt>
                <c:pt idx="42">
                  <c:v>1516</c:v>
                </c:pt>
                <c:pt idx="43">
                  <c:v>1470</c:v>
                </c:pt>
                <c:pt idx="44">
                  <c:v>1457</c:v>
                </c:pt>
                <c:pt idx="45">
                  <c:v>1294</c:v>
                </c:pt>
                <c:pt idx="46">
                  <c:v>1230</c:v>
                </c:pt>
                <c:pt idx="47">
                  <c:v>1322</c:v>
                </c:pt>
                <c:pt idx="48">
                  <c:v>1403</c:v>
                </c:pt>
                <c:pt idx="49">
                  <c:v>1195</c:v>
                </c:pt>
                <c:pt idx="50">
                  <c:v>1260</c:v>
                </c:pt>
                <c:pt idx="51">
                  <c:v>1280</c:v>
                </c:pt>
                <c:pt idx="52">
                  <c:v>1362</c:v>
                </c:pt>
                <c:pt idx="53">
                  <c:v>1507</c:v>
                </c:pt>
                <c:pt idx="54">
                  <c:v>1357</c:v>
                </c:pt>
                <c:pt idx="55">
                  <c:v>1337</c:v>
                </c:pt>
                <c:pt idx="56">
                  <c:v>1292</c:v>
                </c:pt>
                <c:pt idx="57">
                  <c:v>1236</c:v>
                </c:pt>
                <c:pt idx="58">
                  <c:v>1218</c:v>
                </c:pt>
                <c:pt idx="59">
                  <c:v>1258</c:v>
                </c:pt>
                <c:pt idx="60">
                  <c:v>1040</c:v>
                </c:pt>
                <c:pt idx="61">
                  <c:v>1003</c:v>
                </c:pt>
                <c:pt idx="62">
                  <c:v>1030</c:v>
                </c:pt>
                <c:pt idx="63">
                  <c:v>1048</c:v>
                </c:pt>
                <c:pt idx="64">
                  <c:v>1197</c:v>
                </c:pt>
                <c:pt idx="65">
                  <c:v>1185</c:v>
                </c:pt>
                <c:pt idx="66">
                  <c:v>907</c:v>
                </c:pt>
                <c:pt idx="67">
                  <c:v>923</c:v>
                </c:pt>
                <c:pt idx="68">
                  <c:v>885</c:v>
                </c:pt>
                <c:pt idx="69">
                  <c:v>792</c:v>
                </c:pt>
                <c:pt idx="70">
                  <c:v>967</c:v>
                </c:pt>
                <c:pt idx="71">
                  <c:v>959</c:v>
                </c:pt>
                <c:pt idx="72">
                  <c:v>857</c:v>
                </c:pt>
                <c:pt idx="73">
                  <c:v>795</c:v>
                </c:pt>
                <c:pt idx="74">
                  <c:v>656</c:v>
                </c:pt>
                <c:pt idx="75">
                  <c:v>580</c:v>
                </c:pt>
                <c:pt idx="76">
                  <c:v>767</c:v>
                </c:pt>
                <c:pt idx="77">
                  <c:v>846</c:v>
                </c:pt>
                <c:pt idx="78">
                  <c:v>730</c:v>
                </c:pt>
                <c:pt idx="79">
                  <c:v>674</c:v>
                </c:pt>
                <c:pt idx="80">
                  <c:v>469</c:v>
                </c:pt>
                <c:pt idx="81">
                  <c:v>436</c:v>
                </c:pt>
                <c:pt idx="82">
                  <c:v>436</c:v>
                </c:pt>
                <c:pt idx="83">
                  <c:v>382</c:v>
                </c:pt>
                <c:pt idx="84">
                  <c:v>302</c:v>
                </c:pt>
                <c:pt idx="85">
                  <c:v>209</c:v>
                </c:pt>
                <c:pt idx="86">
                  <c:v>198</c:v>
                </c:pt>
                <c:pt idx="87">
                  <c:v>144</c:v>
                </c:pt>
                <c:pt idx="88">
                  <c:v>147</c:v>
                </c:pt>
                <c:pt idx="89">
                  <c:v>126</c:v>
                </c:pt>
                <c:pt idx="90">
                  <c:v>147</c:v>
                </c:pt>
                <c:pt idx="91">
                  <c:v>103</c:v>
                </c:pt>
                <c:pt idx="92">
                  <c:v>76</c:v>
                </c:pt>
                <c:pt idx="93">
                  <c:v>41</c:v>
                </c:pt>
                <c:pt idx="94">
                  <c:v>51</c:v>
                </c:pt>
                <c:pt idx="95">
                  <c:v>41</c:v>
                </c:pt>
                <c:pt idx="96">
                  <c:v>50</c:v>
                </c:pt>
                <c:pt idx="97">
                  <c:v>52</c:v>
                </c:pt>
                <c:pt idx="98">
                  <c:v>37</c:v>
                </c:pt>
                <c:pt idx="99">
                  <c:v>21</c:v>
                </c:pt>
                <c:pt idx="100">
                  <c:v>26</c:v>
                </c:pt>
                <c:pt idx="101">
                  <c:v>36</c:v>
                </c:pt>
                <c:pt idx="102">
                  <c:v>34</c:v>
                </c:pt>
                <c:pt idx="103">
                  <c:v>8</c:v>
                </c:pt>
                <c:pt idx="104">
                  <c:v>3</c:v>
                </c:pt>
                <c:pt idx="105">
                  <c:v>11</c:v>
                </c:pt>
                <c:pt idx="106">
                  <c:v>8</c:v>
                </c:pt>
                <c:pt idx="107">
                  <c:v>7</c:v>
                </c:pt>
                <c:pt idx="108">
                  <c:v>4</c:v>
                </c:pt>
                <c:pt idx="109">
                  <c:v>6</c:v>
                </c:pt>
                <c:pt idx="110">
                  <c:v>3</c:v>
                </c:pt>
                <c:pt idx="111">
                  <c:v>12</c:v>
                </c:pt>
                <c:pt idx="112">
                  <c:v>7</c:v>
                </c:pt>
                <c:pt idx="113">
                  <c:v>7</c:v>
                </c:pt>
                <c:pt idx="114">
                  <c:v>2</c:v>
                </c:pt>
                <c:pt idx="115">
                  <c:v>8</c:v>
                </c:pt>
                <c:pt idx="116">
                  <c:v>2</c:v>
                </c:pt>
                <c:pt idx="117">
                  <c:v>9</c:v>
                </c:pt>
                <c:pt idx="118">
                  <c:v>2</c:v>
                </c:pt>
                <c:pt idx="119">
                  <c:v>5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3</c:v>
                </c:pt>
                <c:pt idx="124">
                  <c:v>3</c:v>
                </c:pt>
                <c:pt idx="125">
                  <c:v>5</c:v>
                </c:pt>
                <c:pt idx="126">
                  <c:v>8</c:v>
                </c:pt>
                <c:pt idx="127">
                  <c:v>2</c:v>
                </c:pt>
                <c:pt idx="128">
                  <c:v>0</c:v>
                </c:pt>
                <c:pt idx="129">
                  <c:v>0</c:v>
                </c:pt>
                <c:pt idx="130">
                  <c:v>3</c:v>
                </c:pt>
                <c:pt idx="131">
                  <c:v>0</c:v>
                </c:pt>
                <c:pt idx="132">
                  <c:v>7</c:v>
                </c:pt>
                <c:pt idx="133">
                  <c:v>5</c:v>
                </c:pt>
                <c:pt idx="134">
                  <c:v>3</c:v>
                </c:pt>
                <c:pt idx="135">
                  <c:v>1</c:v>
                </c:pt>
                <c:pt idx="136">
                  <c:v>3</c:v>
                </c:pt>
                <c:pt idx="137">
                  <c:v>21</c:v>
                </c:pt>
                <c:pt idx="138">
                  <c:v>51</c:v>
                </c:pt>
                <c:pt idx="139">
                  <c:v>6</c:v>
                </c:pt>
                <c:pt idx="140">
                  <c:v>3</c:v>
                </c:pt>
                <c:pt idx="141">
                  <c:v>3</c:v>
                </c:pt>
                <c:pt idx="142">
                  <c:v>2</c:v>
                </c:pt>
                <c:pt idx="143">
                  <c:v>5</c:v>
                </c:pt>
                <c:pt idx="144">
                  <c:v>50</c:v>
                </c:pt>
                <c:pt idx="145">
                  <c:v>13</c:v>
                </c:pt>
                <c:pt idx="146">
                  <c:v>13</c:v>
                </c:pt>
                <c:pt idx="147">
                  <c:v>2</c:v>
                </c:pt>
                <c:pt idx="148">
                  <c:v>15</c:v>
                </c:pt>
                <c:pt idx="149">
                  <c:v>25</c:v>
                </c:pt>
                <c:pt idx="150">
                  <c:v>32</c:v>
                </c:pt>
                <c:pt idx="151">
                  <c:v>9</c:v>
                </c:pt>
                <c:pt idx="152">
                  <c:v>3</c:v>
                </c:pt>
                <c:pt idx="153">
                  <c:v>3</c:v>
                </c:pt>
                <c:pt idx="154">
                  <c:v>4</c:v>
                </c:pt>
                <c:pt idx="155">
                  <c:v>8</c:v>
                </c:pt>
                <c:pt idx="156">
                  <c:v>93</c:v>
                </c:pt>
                <c:pt idx="157">
                  <c:v>21</c:v>
                </c:pt>
                <c:pt idx="158">
                  <c:v>22</c:v>
                </c:pt>
                <c:pt idx="159">
                  <c:v>1</c:v>
                </c:pt>
                <c:pt idx="160">
                  <c:v>25</c:v>
                </c:pt>
                <c:pt idx="161">
                  <c:v>28</c:v>
                </c:pt>
                <c:pt idx="162">
                  <c:v>12</c:v>
                </c:pt>
                <c:pt idx="163">
                  <c:v>11</c:v>
                </c:pt>
                <c:pt idx="164">
                  <c:v>2</c:v>
                </c:pt>
                <c:pt idx="165">
                  <c:v>1</c:v>
                </c:pt>
                <c:pt idx="166">
                  <c:v>5</c:v>
                </c:pt>
                <c:pt idx="167">
                  <c:v>9</c:v>
                </c:pt>
                <c:pt idx="168">
                  <c:v>24</c:v>
                </c:pt>
                <c:pt idx="169">
                  <c:v>3</c:v>
                </c:pt>
                <c:pt idx="170">
                  <c:v>4</c:v>
                </c:pt>
                <c:pt idx="171">
                  <c:v>12</c:v>
                </c:pt>
                <c:pt idx="172">
                  <c:v>45</c:v>
                </c:pt>
                <c:pt idx="173">
                  <c:v>37</c:v>
                </c:pt>
                <c:pt idx="174">
                  <c:v>21</c:v>
                </c:pt>
                <c:pt idx="175">
                  <c:v>4</c:v>
                </c:pt>
                <c:pt idx="176">
                  <c:v>1</c:v>
                </c:pt>
                <c:pt idx="177">
                  <c:v>5</c:v>
                </c:pt>
                <c:pt idx="178">
                  <c:v>11</c:v>
                </c:pt>
                <c:pt idx="179">
                  <c:v>5</c:v>
                </c:pt>
                <c:pt idx="180">
                  <c:v>6</c:v>
                </c:pt>
                <c:pt idx="181">
                  <c:v>4</c:v>
                </c:pt>
                <c:pt idx="182">
                  <c:v>10</c:v>
                </c:pt>
                <c:pt idx="183">
                  <c:v>10</c:v>
                </c:pt>
                <c:pt idx="184">
                  <c:v>38</c:v>
                </c:pt>
                <c:pt idx="185">
                  <c:v>66</c:v>
                </c:pt>
                <c:pt idx="186">
                  <c:v>20</c:v>
                </c:pt>
                <c:pt idx="187">
                  <c:v>30</c:v>
                </c:pt>
                <c:pt idx="188">
                  <c:v>8</c:v>
                </c:pt>
                <c:pt idx="18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B-4ACD-B399-7CD820173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74576"/>
        <c:axId val="130178656"/>
      </c:barChart>
      <c:lineChart>
        <c:grouping val="standard"/>
        <c:varyColors val="0"/>
        <c:ser>
          <c:idx val="1"/>
          <c:order val="1"/>
          <c:tx>
            <c:strRef>
              <c:f>pivot!$AJ$5</c:f>
              <c:strCache>
                <c:ptCount val="1"/>
                <c:pt idx="0">
                  <c:v>Positivity rate</c:v>
                </c:pt>
              </c:strCache>
            </c:strRef>
          </c:tx>
          <c:spPr>
            <a:ln>
              <a:solidFill>
                <a:srgbClr val="FF01FF"/>
              </a:solidFill>
            </a:ln>
          </c:spPr>
          <c:marker>
            <c:symbol val="none"/>
          </c:marker>
          <c:cat>
            <c:numRef>
              <c:f>pivot!$V$6:$V$195</c:f>
              <c:numCache>
                <c:formatCode>mmm\-yy</c:formatCode>
                <c:ptCount val="190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</c:numCache>
            </c:numRef>
          </c:cat>
          <c:val>
            <c:numRef>
              <c:f>pivot!$AJ$6:$AJ$195</c:f>
              <c:numCache>
                <c:formatCode>0.0</c:formatCode>
                <c:ptCount val="190"/>
                <c:pt idx="0">
                  <c:v>41.850457235072582</c:v>
                </c:pt>
                <c:pt idx="1">
                  <c:v>37.016982525227633</c:v>
                </c:pt>
                <c:pt idx="2">
                  <c:v>33.035215204024603</c:v>
                </c:pt>
                <c:pt idx="3">
                  <c:v>35.361390667886511</c:v>
                </c:pt>
                <c:pt idx="4">
                  <c:v>33.539445628997868</c:v>
                </c:pt>
                <c:pt idx="5">
                  <c:v>39.538495673396923</c:v>
                </c:pt>
                <c:pt idx="6">
                  <c:v>38.009158833453853</c:v>
                </c:pt>
                <c:pt idx="7">
                  <c:v>34.830471158080123</c:v>
                </c:pt>
                <c:pt idx="8">
                  <c:v>38.11893505847226</c:v>
                </c:pt>
                <c:pt idx="9">
                  <c:v>31.212540341171021</c:v>
                </c:pt>
                <c:pt idx="10">
                  <c:v>34.207417906921798</c:v>
                </c:pt>
                <c:pt idx="11">
                  <c:v>33.21751216122307</c:v>
                </c:pt>
                <c:pt idx="12">
                  <c:v>34.844065514920352</c:v>
                </c:pt>
                <c:pt idx="13">
                  <c:v>33.227311280746399</c:v>
                </c:pt>
                <c:pt idx="14">
                  <c:v>26.594863297431651</c:v>
                </c:pt>
                <c:pt idx="15">
                  <c:v>30.924614743856729</c:v>
                </c:pt>
                <c:pt idx="16">
                  <c:v>36.097456721521702</c:v>
                </c:pt>
                <c:pt idx="17">
                  <c:v>35.333729451376463</c:v>
                </c:pt>
                <c:pt idx="18">
                  <c:v>37.269018478521751</c:v>
                </c:pt>
                <c:pt idx="19">
                  <c:v>35.555044817283338</c:v>
                </c:pt>
                <c:pt idx="20">
                  <c:v>32.837528604119001</c:v>
                </c:pt>
                <c:pt idx="21">
                  <c:v>26.92640692640693</c:v>
                </c:pt>
                <c:pt idx="22">
                  <c:v>30.597014925373131</c:v>
                </c:pt>
                <c:pt idx="23">
                  <c:v>39.580838323353298</c:v>
                </c:pt>
                <c:pt idx="24">
                  <c:v>36.616483796886953</c:v>
                </c:pt>
                <c:pt idx="25">
                  <c:v>34.816061553257938</c:v>
                </c:pt>
                <c:pt idx="26">
                  <c:v>29.210002212878951</c:v>
                </c:pt>
                <c:pt idx="27">
                  <c:v>32.573012150927298</c:v>
                </c:pt>
                <c:pt idx="28">
                  <c:v>35.603465645778762</c:v>
                </c:pt>
                <c:pt idx="29">
                  <c:v>34.953912886318463</c:v>
                </c:pt>
                <c:pt idx="30">
                  <c:v>39.26605504587156</c:v>
                </c:pt>
                <c:pt idx="31">
                  <c:v>35.327455919395447</c:v>
                </c:pt>
                <c:pt idx="32">
                  <c:v>34.28130511463845</c:v>
                </c:pt>
                <c:pt idx="33">
                  <c:v>32.133794694348303</c:v>
                </c:pt>
                <c:pt idx="34">
                  <c:v>34.778276033881419</c:v>
                </c:pt>
                <c:pt idx="35">
                  <c:v>30.26676639242082</c:v>
                </c:pt>
                <c:pt idx="36">
                  <c:v>32.229206963249503</c:v>
                </c:pt>
                <c:pt idx="37">
                  <c:v>28.63625507523286</c:v>
                </c:pt>
                <c:pt idx="38">
                  <c:v>29.56252761820592</c:v>
                </c:pt>
                <c:pt idx="39">
                  <c:v>32.937181663836959</c:v>
                </c:pt>
                <c:pt idx="40">
                  <c:v>31.61059951137004</c:v>
                </c:pt>
                <c:pt idx="41">
                  <c:v>36.905254447662337</c:v>
                </c:pt>
                <c:pt idx="42">
                  <c:v>37.229862475442019</c:v>
                </c:pt>
                <c:pt idx="43">
                  <c:v>33.152909336941811</c:v>
                </c:pt>
                <c:pt idx="44">
                  <c:v>34.698737794713018</c:v>
                </c:pt>
                <c:pt idx="45">
                  <c:v>31.150698122291761</c:v>
                </c:pt>
                <c:pt idx="46">
                  <c:v>30.147058823529409</c:v>
                </c:pt>
                <c:pt idx="47">
                  <c:v>33.880061506919489</c:v>
                </c:pt>
                <c:pt idx="48">
                  <c:v>31.450347455727421</c:v>
                </c:pt>
                <c:pt idx="49">
                  <c:v>32.685995623632373</c:v>
                </c:pt>
                <c:pt idx="50">
                  <c:v>30.434782608695659</c:v>
                </c:pt>
                <c:pt idx="51">
                  <c:v>33.402922755741123</c:v>
                </c:pt>
                <c:pt idx="52">
                  <c:v>28.87428450286199</c:v>
                </c:pt>
                <c:pt idx="53">
                  <c:v>29.82386700969721</c:v>
                </c:pt>
                <c:pt idx="54">
                  <c:v>35.710526315789473</c:v>
                </c:pt>
                <c:pt idx="55">
                  <c:v>28.023475162439741</c:v>
                </c:pt>
                <c:pt idx="56">
                  <c:v>25.13129741295468</c:v>
                </c:pt>
                <c:pt idx="57">
                  <c:v>24.340291453328081</c:v>
                </c:pt>
                <c:pt idx="58">
                  <c:v>27.401574803149611</c:v>
                </c:pt>
                <c:pt idx="59">
                  <c:v>26.181061394380851</c:v>
                </c:pt>
                <c:pt idx="60">
                  <c:v>24.75011899095669</c:v>
                </c:pt>
                <c:pt idx="61">
                  <c:v>24.72270150357404</c:v>
                </c:pt>
                <c:pt idx="62">
                  <c:v>24.00372873456071</c:v>
                </c:pt>
                <c:pt idx="63">
                  <c:v>22.857142857142861</c:v>
                </c:pt>
                <c:pt idx="64">
                  <c:v>22.42833052276557</c:v>
                </c:pt>
                <c:pt idx="65">
                  <c:v>25.924305403631589</c:v>
                </c:pt>
                <c:pt idx="66">
                  <c:v>23.9820200951877</c:v>
                </c:pt>
                <c:pt idx="67">
                  <c:v>20.830512299706609</c:v>
                </c:pt>
                <c:pt idx="68">
                  <c:v>23.4810294507827</c:v>
                </c:pt>
                <c:pt idx="69">
                  <c:v>21.142552055525879</c:v>
                </c:pt>
                <c:pt idx="70">
                  <c:v>23.556638246041409</c:v>
                </c:pt>
                <c:pt idx="71">
                  <c:v>23.390243902439021</c:v>
                </c:pt>
                <c:pt idx="72">
                  <c:v>23.54395604395604</c:v>
                </c:pt>
                <c:pt idx="73">
                  <c:v>21.745076586433228</c:v>
                </c:pt>
                <c:pt idx="74">
                  <c:v>17.75852734163508</c:v>
                </c:pt>
                <c:pt idx="75">
                  <c:v>17.14454626071532</c:v>
                </c:pt>
                <c:pt idx="76">
                  <c:v>19.29559748427673</c:v>
                </c:pt>
                <c:pt idx="77">
                  <c:v>19.21853702862332</c:v>
                </c:pt>
                <c:pt idx="78">
                  <c:v>19.055077003393372</c:v>
                </c:pt>
                <c:pt idx="79">
                  <c:v>15.881244109330821</c:v>
                </c:pt>
                <c:pt idx="80">
                  <c:v>16.720142602495539</c:v>
                </c:pt>
                <c:pt idx="81">
                  <c:v>14.32796582320079</c:v>
                </c:pt>
                <c:pt idx="82">
                  <c:v>13.176186158960411</c:v>
                </c:pt>
                <c:pt idx="83">
                  <c:v>10.437158469945359</c:v>
                </c:pt>
                <c:pt idx="84">
                  <c:v>9.9276791584483899</c:v>
                </c:pt>
                <c:pt idx="85">
                  <c:v>6.559949780288763</c:v>
                </c:pt>
                <c:pt idx="86">
                  <c:v>6.3686072692183959</c:v>
                </c:pt>
                <c:pt idx="87">
                  <c:v>6.119847003824904</c:v>
                </c:pt>
                <c:pt idx="88">
                  <c:v>6.7493112947658398</c:v>
                </c:pt>
                <c:pt idx="89">
                  <c:v>5.9322033898305104</c:v>
                </c:pt>
                <c:pt idx="90">
                  <c:v>5.422353375138325</c:v>
                </c:pt>
                <c:pt idx="91">
                  <c:v>3.3993399339933981</c:v>
                </c:pt>
                <c:pt idx="92">
                  <c:v>3.432700993676602</c:v>
                </c:pt>
                <c:pt idx="93">
                  <c:v>1.7551369863013699</c:v>
                </c:pt>
                <c:pt idx="94">
                  <c:v>2.0246129416435088</c:v>
                </c:pt>
                <c:pt idx="95">
                  <c:v>2.1878335112059761</c:v>
                </c:pt>
                <c:pt idx="96">
                  <c:v>2.0695364238410598</c:v>
                </c:pt>
                <c:pt idx="97">
                  <c:v>3.032069970845479</c:v>
                </c:pt>
                <c:pt idx="98">
                  <c:v>1.756885090218423</c:v>
                </c:pt>
                <c:pt idx="99">
                  <c:v>1.1475409836065571</c:v>
                </c:pt>
                <c:pt idx="100">
                  <c:v>1.2037037037037039</c:v>
                </c:pt>
                <c:pt idx="101">
                  <c:v>1.6589861751152071</c:v>
                </c:pt>
                <c:pt idx="102">
                  <c:v>1.7180394138453761</c:v>
                </c:pt>
                <c:pt idx="103">
                  <c:v>0.42643923240938197</c:v>
                </c:pt>
                <c:pt idx="104">
                  <c:v>0.18773466833541899</c:v>
                </c:pt>
                <c:pt idx="105">
                  <c:v>0.57773109243697496</c:v>
                </c:pt>
                <c:pt idx="106">
                  <c:v>0.41067761806981501</c:v>
                </c:pt>
                <c:pt idx="107">
                  <c:v>0.38695411829740201</c:v>
                </c:pt>
                <c:pt idx="108">
                  <c:v>0.24844720496894401</c:v>
                </c:pt>
                <c:pt idx="109">
                  <c:v>0.34013605442176897</c:v>
                </c:pt>
                <c:pt idx="110">
                  <c:v>0.251466890192791</c:v>
                </c:pt>
                <c:pt idx="111">
                  <c:v>0.95389507154213005</c:v>
                </c:pt>
                <c:pt idx="112">
                  <c:v>0.52277819268110504</c:v>
                </c:pt>
                <c:pt idx="113">
                  <c:v>0.89171974522292996</c:v>
                </c:pt>
                <c:pt idx="114">
                  <c:v>0.20986358866736601</c:v>
                </c:pt>
                <c:pt idx="115">
                  <c:v>0.88691796008869195</c:v>
                </c:pt>
                <c:pt idx="116">
                  <c:v>0.21953896816685001</c:v>
                </c:pt>
                <c:pt idx="117">
                  <c:v>1.2893982808022919</c:v>
                </c:pt>
                <c:pt idx="118">
                  <c:v>0.216684723726977</c:v>
                </c:pt>
                <c:pt idx="119">
                  <c:v>0.59031877213695405</c:v>
                </c:pt>
                <c:pt idx="120">
                  <c:v>0.10183299389002</c:v>
                </c:pt>
                <c:pt idx="121">
                  <c:v>0</c:v>
                </c:pt>
                <c:pt idx="122">
                  <c:v>0</c:v>
                </c:pt>
                <c:pt idx="123">
                  <c:v>0.24958402662229601</c:v>
                </c:pt>
                <c:pt idx="124">
                  <c:v>0.315126050420168</c:v>
                </c:pt>
                <c:pt idx="125">
                  <c:v>0.46210720887245799</c:v>
                </c:pt>
                <c:pt idx="126">
                  <c:v>0.74557315936626301</c:v>
                </c:pt>
                <c:pt idx="127">
                  <c:v>0.223713646532438</c:v>
                </c:pt>
                <c:pt idx="128">
                  <c:v>0</c:v>
                </c:pt>
                <c:pt idx="129">
                  <c:v>0</c:v>
                </c:pt>
                <c:pt idx="130">
                  <c:v>0.26338893766461802</c:v>
                </c:pt>
                <c:pt idx="131">
                  <c:v>0</c:v>
                </c:pt>
                <c:pt idx="132">
                  <c:v>0.51813471502590702</c:v>
                </c:pt>
                <c:pt idx="133">
                  <c:v>0.46992481203007502</c:v>
                </c:pt>
                <c:pt idx="134">
                  <c:v>0.258843830888697</c:v>
                </c:pt>
                <c:pt idx="135">
                  <c:v>8.0580177276389997E-2</c:v>
                </c:pt>
                <c:pt idx="136">
                  <c:v>0.277520814061055</c:v>
                </c:pt>
                <c:pt idx="137">
                  <c:v>1.615384615384615</c:v>
                </c:pt>
                <c:pt idx="138">
                  <c:v>3.1855090568394751</c:v>
                </c:pt>
                <c:pt idx="139">
                  <c:v>0.32137118371719298</c:v>
                </c:pt>
                <c:pt idx="140">
                  <c:v>0.199468085106383</c:v>
                </c:pt>
                <c:pt idx="141">
                  <c:v>0.24449877750611199</c:v>
                </c:pt>
                <c:pt idx="142">
                  <c:v>0.15325670498084301</c:v>
                </c:pt>
                <c:pt idx="143">
                  <c:v>0.32530904359141199</c:v>
                </c:pt>
                <c:pt idx="144">
                  <c:v>2.474022761009401</c:v>
                </c:pt>
                <c:pt idx="145">
                  <c:v>0.89779005524861899</c:v>
                </c:pt>
                <c:pt idx="146">
                  <c:v>0.867823765020027</c:v>
                </c:pt>
                <c:pt idx="147">
                  <c:v>0.15527950310558999</c:v>
                </c:pt>
                <c:pt idx="148">
                  <c:v>0.90579710144927505</c:v>
                </c:pt>
                <c:pt idx="149">
                  <c:v>1.6129032258064511</c:v>
                </c:pt>
                <c:pt idx="150">
                  <c:v>2.0100502512562808</c:v>
                </c:pt>
                <c:pt idx="151">
                  <c:v>0.51933064050778999</c:v>
                </c:pt>
                <c:pt idx="152">
                  <c:v>0.21786492374727701</c:v>
                </c:pt>
                <c:pt idx="153">
                  <c:v>0.26737967914438499</c:v>
                </c:pt>
                <c:pt idx="154">
                  <c:v>0.32441200324412001</c:v>
                </c:pt>
                <c:pt idx="155">
                  <c:v>0.54090601757944601</c:v>
                </c:pt>
                <c:pt idx="156">
                  <c:v>3.4559643255295431</c:v>
                </c:pt>
                <c:pt idx="157">
                  <c:v>1.1469142545057349</c:v>
                </c:pt>
                <c:pt idx="158">
                  <c:v>1.1982570806100219</c:v>
                </c:pt>
                <c:pt idx="159">
                  <c:v>7.5018754688672196E-2</c:v>
                </c:pt>
                <c:pt idx="160">
                  <c:v>1.121076233183856</c:v>
                </c:pt>
                <c:pt idx="161">
                  <c:v>1.556420233463035</c:v>
                </c:pt>
                <c:pt idx="162">
                  <c:v>0.75853350189633395</c:v>
                </c:pt>
                <c:pt idx="163">
                  <c:v>0.68836045056320405</c:v>
                </c:pt>
                <c:pt idx="164">
                  <c:v>0.16</c:v>
                </c:pt>
                <c:pt idx="165">
                  <c:v>9.8425196850393706E-2</c:v>
                </c:pt>
                <c:pt idx="166">
                  <c:v>0.43066322136089602</c:v>
                </c:pt>
                <c:pt idx="167">
                  <c:v>0.63335679099225894</c:v>
                </c:pt>
                <c:pt idx="168">
                  <c:v>0.74766355140186902</c:v>
                </c:pt>
                <c:pt idx="169">
                  <c:v>0.174317257408483</c:v>
                </c:pt>
                <c:pt idx="170">
                  <c:v>0.27027027027027001</c:v>
                </c:pt>
                <c:pt idx="171">
                  <c:v>1.119402985074627</c:v>
                </c:pt>
                <c:pt idx="172">
                  <c:v>2.4630541871921179</c:v>
                </c:pt>
                <c:pt idx="173">
                  <c:v>2.4716098864395462</c:v>
                </c:pt>
                <c:pt idx="174">
                  <c:v>1.545253863134658</c:v>
                </c:pt>
                <c:pt idx="175">
                  <c:v>0.23557126030624301</c:v>
                </c:pt>
                <c:pt idx="176">
                  <c:v>7.4794315632011998E-2</c:v>
                </c:pt>
                <c:pt idx="177">
                  <c:v>0.41254125412541198</c:v>
                </c:pt>
                <c:pt idx="178">
                  <c:v>0.73041168658698497</c:v>
                </c:pt>
                <c:pt idx="179">
                  <c:v>0.25853154084798302</c:v>
                </c:pt>
                <c:pt idx="180">
                  <c:v>0.28846153846153799</c:v>
                </c:pt>
                <c:pt idx="181">
                  <c:v>0.24645717806531101</c:v>
                </c:pt>
                <c:pt idx="182">
                  <c:v>0.645994832041344</c:v>
                </c:pt>
                <c:pt idx="183">
                  <c:v>0.93545369504209497</c:v>
                </c:pt>
                <c:pt idx="184">
                  <c:v>2.5333333333333332</c:v>
                </c:pt>
                <c:pt idx="185">
                  <c:v>5.1643192488262839</c:v>
                </c:pt>
                <c:pt idx="186">
                  <c:v>1.567398119122257</c:v>
                </c:pt>
                <c:pt idx="187">
                  <c:v>1.4814814814814821</c:v>
                </c:pt>
                <c:pt idx="188">
                  <c:v>0.56697377746279198</c:v>
                </c:pt>
                <c:pt idx="189">
                  <c:v>1.44404332129964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1B-4ACD-B399-7CD820173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71480"/>
        <c:axId val="130178272"/>
      </c:lineChart>
      <c:dateAx>
        <c:axId val="1301714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0178272"/>
        <c:crosses val="autoZero"/>
        <c:auto val="1"/>
        <c:lblOffset val="100"/>
        <c:baseTimeUnit val="months"/>
      </c:dateAx>
      <c:valAx>
        <c:axId val="130178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Positivity rate (%)</a:t>
                </a:r>
              </a:p>
            </c:rich>
          </c:tx>
          <c:layout>
            <c:manualLayout>
              <c:xMode val="edge"/>
              <c:yMode val="edge"/>
              <c:x val="2.7777777777777801E-3"/>
              <c:y val="0.32675816564596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30171480"/>
        <c:crosses val="autoZero"/>
        <c:crossBetween val="between"/>
      </c:valAx>
      <c:valAx>
        <c:axId val="1301786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positives</a:t>
                </a:r>
              </a:p>
            </c:rich>
          </c:tx>
          <c:layout>
            <c:manualLayout>
              <c:xMode val="edge"/>
              <c:yMode val="edge"/>
              <c:x val="0.97794650668666405"/>
              <c:y val="0.269912875473899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9874576"/>
        <c:crosses val="max"/>
        <c:crossBetween val="between"/>
      </c:valAx>
      <c:dateAx>
        <c:axId val="1298745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0178656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34222222222222198"/>
          <c:y val="0.92537809639466695"/>
          <c:w val="0.31"/>
          <c:h val="6.976280290545079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90845042144412E-2"/>
          <c:y val="0.12454030897611719"/>
          <c:w val="0.89855507978053506"/>
          <c:h val="0.661324754824813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'Graph Dx to notify chart'!$C$5</c:f>
              <c:strCache>
                <c:ptCount val="1"/>
                <c:pt idx="0">
                  <c:v>Within 24 hrs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multiLvlStrRef>
              <c:f>'Graph Dx to notify chart'!$D$3:$AY$4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Dx to notify chart'!$D$5:$AY$5</c:f>
              <c:numCache>
                <c:formatCode>General</c:formatCode>
                <c:ptCount val="48"/>
                <c:pt idx="0">
                  <c:v>102</c:v>
                </c:pt>
                <c:pt idx="1">
                  <c:v>36</c:v>
                </c:pt>
                <c:pt idx="2">
                  <c:v>23</c:v>
                </c:pt>
                <c:pt idx="3">
                  <c:v>64</c:v>
                </c:pt>
                <c:pt idx="4">
                  <c:v>237</c:v>
                </c:pt>
                <c:pt idx="5">
                  <c:v>243</c:v>
                </c:pt>
                <c:pt idx="6">
                  <c:v>123</c:v>
                </c:pt>
                <c:pt idx="7">
                  <c:v>50</c:v>
                </c:pt>
                <c:pt idx="8">
                  <c:v>30</c:v>
                </c:pt>
                <c:pt idx="9">
                  <c:v>24</c:v>
                </c:pt>
                <c:pt idx="10">
                  <c:v>36</c:v>
                </c:pt>
                <c:pt idx="11">
                  <c:v>65</c:v>
                </c:pt>
                <c:pt idx="12">
                  <c:v>106</c:v>
                </c:pt>
                <c:pt idx="13">
                  <c:v>60</c:v>
                </c:pt>
                <c:pt idx="14">
                  <c:v>99</c:v>
                </c:pt>
                <c:pt idx="15">
                  <c:v>81</c:v>
                </c:pt>
                <c:pt idx="16">
                  <c:v>432</c:v>
                </c:pt>
                <c:pt idx="17">
                  <c:v>526</c:v>
                </c:pt>
                <c:pt idx="18">
                  <c:v>251</c:v>
                </c:pt>
                <c:pt idx="19">
                  <c:v>151</c:v>
                </c:pt>
                <c:pt idx="20">
                  <c:v>115</c:v>
                </c:pt>
                <c:pt idx="21">
                  <c:v>101</c:v>
                </c:pt>
                <c:pt idx="22">
                  <c:v>112</c:v>
                </c:pt>
                <c:pt idx="23">
                  <c:v>119</c:v>
                </c:pt>
                <c:pt idx="24">
                  <c:v>143</c:v>
                </c:pt>
                <c:pt idx="25">
                  <c:v>140</c:v>
                </c:pt>
                <c:pt idx="26">
                  <c:v>90</c:v>
                </c:pt>
                <c:pt idx="27">
                  <c:v>90</c:v>
                </c:pt>
                <c:pt idx="28">
                  <c:v>262</c:v>
                </c:pt>
                <c:pt idx="29">
                  <c:v>547</c:v>
                </c:pt>
                <c:pt idx="30">
                  <c:v>545</c:v>
                </c:pt>
                <c:pt idx="31">
                  <c:v>157</c:v>
                </c:pt>
                <c:pt idx="32">
                  <c:v>147</c:v>
                </c:pt>
                <c:pt idx="33">
                  <c:v>89</c:v>
                </c:pt>
                <c:pt idx="34">
                  <c:v>79</c:v>
                </c:pt>
                <c:pt idx="35">
                  <c:v>129</c:v>
                </c:pt>
                <c:pt idx="36">
                  <c:v>256</c:v>
                </c:pt>
                <c:pt idx="37">
                  <c:v>142</c:v>
                </c:pt>
                <c:pt idx="38">
                  <c:v>92</c:v>
                </c:pt>
                <c:pt idx="39">
                  <c:v>59</c:v>
                </c:pt>
                <c:pt idx="40">
                  <c:v>228</c:v>
                </c:pt>
                <c:pt idx="41">
                  <c:v>255</c:v>
                </c:pt>
                <c:pt idx="42">
                  <c:v>92</c:v>
                </c:pt>
                <c:pt idx="43">
                  <c:v>52</c:v>
                </c:pt>
                <c:pt idx="44">
                  <c:v>56</c:v>
                </c:pt>
                <c:pt idx="45">
                  <c:v>37</c:v>
                </c:pt>
                <c:pt idx="46">
                  <c:v>36</c:v>
                </c:pt>
                <c:pt idx="4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8-44F5-B0D7-736B0707541E}"/>
            </c:ext>
          </c:extLst>
        </c:ser>
        <c:ser>
          <c:idx val="1"/>
          <c:order val="1"/>
          <c:tx>
            <c:strRef>
              <c:f>'Graph Dx to notify chart'!$C$6</c:f>
              <c:strCache>
                <c:ptCount val="1"/>
                <c:pt idx="0">
                  <c:v>25 to 72 hrs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multiLvlStrRef>
              <c:f>'Graph Dx to notify chart'!$D$3:$AY$4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Dx to notify chart'!$D$6:$AY$6</c:f>
              <c:numCache>
                <c:formatCode>General</c:formatCode>
                <c:ptCount val="48"/>
                <c:pt idx="0">
                  <c:v>44</c:v>
                </c:pt>
                <c:pt idx="1">
                  <c:v>16</c:v>
                </c:pt>
                <c:pt idx="2">
                  <c:v>23</c:v>
                </c:pt>
                <c:pt idx="3">
                  <c:v>35</c:v>
                </c:pt>
                <c:pt idx="4">
                  <c:v>144</c:v>
                </c:pt>
                <c:pt idx="5">
                  <c:v>111</c:v>
                </c:pt>
                <c:pt idx="6">
                  <c:v>61</c:v>
                </c:pt>
                <c:pt idx="7">
                  <c:v>13</c:v>
                </c:pt>
                <c:pt idx="8">
                  <c:v>34</c:v>
                </c:pt>
                <c:pt idx="9">
                  <c:v>12</c:v>
                </c:pt>
                <c:pt idx="10">
                  <c:v>15</c:v>
                </c:pt>
                <c:pt idx="11">
                  <c:v>24</c:v>
                </c:pt>
                <c:pt idx="12">
                  <c:v>51</c:v>
                </c:pt>
                <c:pt idx="13">
                  <c:v>29</c:v>
                </c:pt>
                <c:pt idx="14">
                  <c:v>31</c:v>
                </c:pt>
                <c:pt idx="15">
                  <c:v>44</c:v>
                </c:pt>
                <c:pt idx="16">
                  <c:v>96</c:v>
                </c:pt>
                <c:pt idx="17">
                  <c:v>105</c:v>
                </c:pt>
                <c:pt idx="18">
                  <c:v>76</c:v>
                </c:pt>
                <c:pt idx="19">
                  <c:v>39</c:v>
                </c:pt>
                <c:pt idx="20">
                  <c:v>28</c:v>
                </c:pt>
                <c:pt idx="21">
                  <c:v>24</c:v>
                </c:pt>
                <c:pt idx="22">
                  <c:v>18</c:v>
                </c:pt>
                <c:pt idx="23">
                  <c:v>21</c:v>
                </c:pt>
                <c:pt idx="24">
                  <c:v>31</c:v>
                </c:pt>
                <c:pt idx="25">
                  <c:v>21</c:v>
                </c:pt>
                <c:pt idx="26">
                  <c:v>20</c:v>
                </c:pt>
                <c:pt idx="27">
                  <c:v>26</c:v>
                </c:pt>
                <c:pt idx="28">
                  <c:v>48</c:v>
                </c:pt>
                <c:pt idx="29">
                  <c:v>196</c:v>
                </c:pt>
                <c:pt idx="30">
                  <c:v>153</c:v>
                </c:pt>
                <c:pt idx="31">
                  <c:v>89</c:v>
                </c:pt>
                <c:pt idx="32">
                  <c:v>45</c:v>
                </c:pt>
                <c:pt idx="33">
                  <c:v>30</c:v>
                </c:pt>
                <c:pt idx="34">
                  <c:v>6</c:v>
                </c:pt>
                <c:pt idx="35">
                  <c:v>52</c:v>
                </c:pt>
                <c:pt idx="36">
                  <c:v>56</c:v>
                </c:pt>
                <c:pt idx="37">
                  <c:v>62</c:v>
                </c:pt>
                <c:pt idx="38">
                  <c:v>36</c:v>
                </c:pt>
                <c:pt idx="39">
                  <c:v>31</c:v>
                </c:pt>
                <c:pt idx="40">
                  <c:v>71</c:v>
                </c:pt>
                <c:pt idx="41">
                  <c:v>88</c:v>
                </c:pt>
                <c:pt idx="42">
                  <c:v>20</c:v>
                </c:pt>
                <c:pt idx="43">
                  <c:v>15</c:v>
                </c:pt>
                <c:pt idx="44">
                  <c:v>10</c:v>
                </c:pt>
                <c:pt idx="45">
                  <c:v>18</c:v>
                </c:pt>
                <c:pt idx="46">
                  <c:v>6</c:v>
                </c:pt>
                <c:pt idx="4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8-44F5-B0D7-736B0707541E}"/>
            </c:ext>
          </c:extLst>
        </c:ser>
        <c:ser>
          <c:idx val="2"/>
          <c:order val="2"/>
          <c:tx>
            <c:strRef>
              <c:f>'Graph Dx to notify chart'!$C$7</c:f>
              <c:strCache>
                <c:ptCount val="1"/>
                <c:pt idx="0">
                  <c:v>Over 72 hrs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'Graph Dx to notify chart'!$D$3:$AY$4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Dx to notify chart'!$D$7:$AY$7</c:f>
              <c:numCache>
                <c:formatCode>General</c:formatCode>
                <c:ptCount val="48"/>
                <c:pt idx="0">
                  <c:v>31</c:v>
                </c:pt>
                <c:pt idx="1">
                  <c:v>34</c:v>
                </c:pt>
                <c:pt idx="2">
                  <c:v>11</c:v>
                </c:pt>
                <c:pt idx="3">
                  <c:v>27</c:v>
                </c:pt>
                <c:pt idx="4">
                  <c:v>95</c:v>
                </c:pt>
                <c:pt idx="5">
                  <c:v>115</c:v>
                </c:pt>
                <c:pt idx="6">
                  <c:v>74</c:v>
                </c:pt>
                <c:pt idx="7">
                  <c:v>17</c:v>
                </c:pt>
                <c:pt idx="8">
                  <c:v>24</c:v>
                </c:pt>
                <c:pt idx="9">
                  <c:v>12</c:v>
                </c:pt>
                <c:pt idx="10">
                  <c:v>14</c:v>
                </c:pt>
                <c:pt idx="11">
                  <c:v>20</c:v>
                </c:pt>
                <c:pt idx="12">
                  <c:v>34</c:v>
                </c:pt>
                <c:pt idx="13">
                  <c:v>27</c:v>
                </c:pt>
                <c:pt idx="14">
                  <c:v>22</c:v>
                </c:pt>
                <c:pt idx="15">
                  <c:v>20</c:v>
                </c:pt>
                <c:pt idx="16">
                  <c:v>55</c:v>
                </c:pt>
                <c:pt idx="17">
                  <c:v>108</c:v>
                </c:pt>
                <c:pt idx="18">
                  <c:v>48</c:v>
                </c:pt>
                <c:pt idx="19">
                  <c:v>46</c:v>
                </c:pt>
                <c:pt idx="20">
                  <c:v>19</c:v>
                </c:pt>
                <c:pt idx="21">
                  <c:v>19</c:v>
                </c:pt>
                <c:pt idx="22">
                  <c:v>16</c:v>
                </c:pt>
                <c:pt idx="23">
                  <c:v>45</c:v>
                </c:pt>
                <c:pt idx="24">
                  <c:v>60</c:v>
                </c:pt>
                <c:pt idx="25">
                  <c:v>20</c:v>
                </c:pt>
                <c:pt idx="26">
                  <c:v>16</c:v>
                </c:pt>
                <c:pt idx="27">
                  <c:v>38</c:v>
                </c:pt>
                <c:pt idx="28">
                  <c:v>36</c:v>
                </c:pt>
                <c:pt idx="29">
                  <c:v>105</c:v>
                </c:pt>
                <c:pt idx="30">
                  <c:v>95</c:v>
                </c:pt>
                <c:pt idx="31">
                  <c:v>99</c:v>
                </c:pt>
                <c:pt idx="32">
                  <c:v>32</c:v>
                </c:pt>
                <c:pt idx="33">
                  <c:v>24</c:v>
                </c:pt>
                <c:pt idx="34">
                  <c:v>18</c:v>
                </c:pt>
                <c:pt idx="35">
                  <c:v>41</c:v>
                </c:pt>
                <c:pt idx="36">
                  <c:v>123</c:v>
                </c:pt>
                <c:pt idx="37">
                  <c:v>70</c:v>
                </c:pt>
                <c:pt idx="38">
                  <c:v>48</c:v>
                </c:pt>
                <c:pt idx="39">
                  <c:v>92</c:v>
                </c:pt>
                <c:pt idx="40">
                  <c:v>118</c:v>
                </c:pt>
                <c:pt idx="41">
                  <c:v>88</c:v>
                </c:pt>
                <c:pt idx="42">
                  <c:v>27</c:v>
                </c:pt>
                <c:pt idx="43">
                  <c:v>27</c:v>
                </c:pt>
                <c:pt idx="44">
                  <c:v>26</c:v>
                </c:pt>
                <c:pt idx="45">
                  <c:v>19</c:v>
                </c:pt>
                <c:pt idx="46">
                  <c:v>37</c:v>
                </c:pt>
                <c:pt idx="4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8-44F5-B0D7-736B0707541E}"/>
            </c:ext>
          </c:extLst>
        </c:ser>
        <c:ser>
          <c:idx val="3"/>
          <c:order val="3"/>
          <c:tx>
            <c:strRef>
              <c:f>'Graph Dx to notify chart'!$C$8</c:f>
              <c:strCache>
                <c:ptCount val="1"/>
                <c:pt idx="0">
                  <c:v>Lost to follow up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multiLvlStrRef>
              <c:f>'Graph Dx to notify chart'!$D$3:$AY$4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Dx to notify chart'!$D$8:$AY$8</c:f>
              <c:numCache>
                <c:formatCode>General</c:formatCode>
                <c:ptCount val="48"/>
                <c:pt idx="0">
                  <c:v>12</c:v>
                </c:pt>
                <c:pt idx="1">
                  <c:v>9</c:v>
                </c:pt>
                <c:pt idx="2">
                  <c:v>2</c:v>
                </c:pt>
                <c:pt idx="3">
                  <c:v>9</c:v>
                </c:pt>
                <c:pt idx="4">
                  <c:v>53</c:v>
                </c:pt>
                <c:pt idx="5">
                  <c:v>160</c:v>
                </c:pt>
                <c:pt idx="6">
                  <c:v>36</c:v>
                </c:pt>
                <c:pt idx="7">
                  <c:v>7</c:v>
                </c:pt>
                <c:pt idx="8">
                  <c:v>15</c:v>
                </c:pt>
                <c:pt idx="9">
                  <c:v>3</c:v>
                </c:pt>
                <c:pt idx="10">
                  <c:v>5</c:v>
                </c:pt>
                <c:pt idx="11">
                  <c:v>10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9</c:v>
                </c:pt>
                <c:pt idx="17">
                  <c:v>17</c:v>
                </c:pt>
                <c:pt idx="18">
                  <c:v>10</c:v>
                </c:pt>
                <c:pt idx="19">
                  <c:v>2</c:v>
                </c:pt>
                <c:pt idx="20">
                  <c:v>2</c:v>
                </c:pt>
                <c:pt idx="21">
                  <c:v>10</c:v>
                </c:pt>
                <c:pt idx="22">
                  <c:v>6</c:v>
                </c:pt>
                <c:pt idx="23">
                  <c:v>7</c:v>
                </c:pt>
                <c:pt idx="26">
                  <c:v>2</c:v>
                </c:pt>
                <c:pt idx="27">
                  <c:v>2</c:v>
                </c:pt>
                <c:pt idx="28">
                  <c:v>9</c:v>
                </c:pt>
                <c:pt idx="29">
                  <c:v>34</c:v>
                </c:pt>
                <c:pt idx="30">
                  <c:v>30</c:v>
                </c:pt>
                <c:pt idx="31">
                  <c:v>19</c:v>
                </c:pt>
                <c:pt idx="32">
                  <c:v>19</c:v>
                </c:pt>
                <c:pt idx="33">
                  <c:v>12</c:v>
                </c:pt>
                <c:pt idx="34">
                  <c:v>23</c:v>
                </c:pt>
                <c:pt idx="35">
                  <c:v>69</c:v>
                </c:pt>
                <c:pt idx="36">
                  <c:v>17</c:v>
                </c:pt>
                <c:pt idx="37">
                  <c:v>23</c:v>
                </c:pt>
                <c:pt idx="38">
                  <c:v>7</c:v>
                </c:pt>
                <c:pt idx="39">
                  <c:v>27</c:v>
                </c:pt>
                <c:pt idx="40">
                  <c:v>51</c:v>
                </c:pt>
                <c:pt idx="41">
                  <c:v>124</c:v>
                </c:pt>
                <c:pt idx="42">
                  <c:v>49</c:v>
                </c:pt>
                <c:pt idx="43">
                  <c:v>67</c:v>
                </c:pt>
                <c:pt idx="44">
                  <c:v>22</c:v>
                </c:pt>
                <c:pt idx="45">
                  <c:v>1</c:v>
                </c:pt>
                <c:pt idx="46">
                  <c:v>5</c:v>
                </c:pt>
                <c:pt idx="4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B8-44F5-B0D7-736B07075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04660880"/>
        <c:axId val="194159448"/>
      </c:barChart>
      <c:lineChart>
        <c:grouping val="standard"/>
        <c:varyColors val="0"/>
        <c:ser>
          <c:idx val="4"/>
          <c:order val="4"/>
          <c:tx>
            <c:strRef>
              <c:f>'Graph Dx to notify chart'!$C$9</c:f>
              <c:strCache>
                <c:ptCount val="1"/>
                <c:pt idx="0">
                  <c:v>Target (90%)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multiLvlStrRef>
              <c:f>'Graph Dx to notify chart'!$D$3:$AY$4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Dx to notify chart'!$D$9:$AY$9</c:f>
              <c:numCache>
                <c:formatCode>General</c:formatCode>
                <c:ptCount val="48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  <c:pt idx="24">
                  <c:v>90</c:v>
                </c:pt>
                <c:pt idx="25">
                  <c:v>90</c:v>
                </c:pt>
                <c:pt idx="26">
                  <c:v>90</c:v>
                </c:pt>
                <c:pt idx="27">
                  <c:v>90</c:v>
                </c:pt>
                <c:pt idx="28">
                  <c:v>90</c:v>
                </c:pt>
                <c:pt idx="29">
                  <c:v>90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90</c:v>
                </c:pt>
                <c:pt idx="47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B8-44F5-B0D7-736B07075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58664"/>
        <c:axId val="194159056"/>
      </c:lineChart>
      <c:catAx>
        <c:axId val="30466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4159448"/>
        <c:crosses val="autoZero"/>
        <c:auto val="1"/>
        <c:lblAlgn val="ctr"/>
        <c:lblOffset val="100"/>
        <c:noMultiLvlLbl val="0"/>
      </c:catAx>
      <c:valAx>
        <c:axId val="194159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Proportion of malaria cases (%)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04660880"/>
        <c:crosses val="autoZero"/>
        <c:crossBetween val="between"/>
        <c:majorUnit val="0.2"/>
      </c:valAx>
      <c:valAx>
        <c:axId val="1941590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4158664"/>
        <c:crosses val="max"/>
        <c:crossBetween val="between"/>
      </c:valAx>
      <c:catAx>
        <c:axId val="194158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159056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85975835027961E-2"/>
          <c:y val="0.16937045369328835"/>
          <c:w val="0.92282308040748273"/>
          <c:h val="0.60377502812148487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'Graph Notify to Complete FU'!$A$4</c:f>
              <c:strCache>
                <c:ptCount val="1"/>
                <c:pt idx="0">
                  <c:v>Within 48 hours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multiLvlStrRef>
              <c:f>'Graph Notify to Complete FU'!$B$2:$AW$3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Notify to Complete FU'!$B$4:$AW$4</c:f>
              <c:numCache>
                <c:formatCode>General</c:formatCode>
                <c:ptCount val="48"/>
                <c:pt idx="0">
                  <c:v>128</c:v>
                </c:pt>
                <c:pt idx="1">
                  <c:v>54</c:v>
                </c:pt>
                <c:pt idx="2">
                  <c:v>30</c:v>
                </c:pt>
                <c:pt idx="3">
                  <c:v>52</c:v>
                </c:pt>
                <c:pt idx="4">
                  <c:v>244</c:v>
                </c:pt>
                <c:pt idx="5">
                  <c:v>141</c:v>
                </c:pt>
                <c:pt idx="6">
                  <c:v>99</c:v>
                </c:pt>
                <c:pt idx="7">
                  <c:v>37</c:v>
                </c:pt>
                <c:pt idx="8">
                  <c:v>25</c:v>
                </c:pt>
                <c:pt idx="9">
                  <c:v>16</c:v>
                </c:pt>
                <c:pt idx="10">
                  <c:v>30</c:v>
                </c:pt>
                <c:pt idx="11">
                  <c:v>18</c:v>
                </c:pt>
                <c:pt idx="12">
                  <c:v>61</c:v>
                </c:pt>
                <c:pt idx="13">
                  <c:v>32</c:v>
                </c:pt>
                <c:pt idx="14">
                  <c:v>69</c:v>
                </c:pt>
                <c:pt idx="15">
                  <c:v>66</c:v>
                </c:pt>
                <c:pt idx="16">
                  <c:v>285</c:v>
                </c:pt>
                <c:pt idx="17">
                  <c:v>317</c:v>
                </c:pt>
                <c:pt idx="18">
                  <c:v>156</c:v>
                </c:pt>
                <c:pt idx="19">
                  <c:v>136</c:v>
                </c:pt>
                <c:pt idx="20">
                  <c:v>90</c:v>
                </c:pt>
                <c:pt idx="21">
                  <c:v>42</c:v>
                </c:pt>
                <c:pt idx="22">
                  <c:v>91</c:v>
                </c:pt>
                <c:pt idx="23">
                  <c:v>116</c:v>
                </c:pt>
                <c:pt idx="24">
                  <c:v>125</c:v>
                </c:pt>
                <c:pt idx="25">
                  <c:v>112</c:v>
                </c:pt>
                <c:pt idx="26">
                  <c:v>71</c:v>
                </c:pt>
                <c:pt idx="27">
                  <c:v>91</c:v>
                </c:pt>
                <c:pt idx="28">
                  <c:v>181</c:v>
                </c:pt>
                <c:pt idx="29">
                  <c:v>434</c:v>
                </c:pt>
                <c:pt idx="30">
                  <c:v>396</c:v>
                </c:pt>
                <c:pt idx="31">
                  <c:v>197</c:v>
                </c:pt>
                <c:pt idx="32">
                  <c:v>89</c:v>
                </c:pt>
                <c:pt idx="33">
                  <c:v>46</c:v>
                </c:pt>
                <c:pt idx="34">
                  <c:v>30</c:v>
                </c:pt>
                <c:pt idx="35">
                  <c:v>60</c:v>
                </c:pt>
                <c:pt idx="36">
                  <c:v>220</c:v>
                </c:pt>
                <c:pt idx="37">
                  <c:v>168</c:v>
                </c:pt>
                <c:pt idx="38">
                  <c:v>89</c:v>
                </c:pt>
                <c:pt idx="39">
                  <c:v>96</c:v>
                </c:pt>
                <c:pt idx="40">
                  <c:v>172</c:v>
                </c:pt>
                <c:pt idx="41">
                  <c:v>195</c:v>
                </c:pt>
                <c:pt idx="42">
                  <c:v>61</c:v>
                </c:pt>
                <c:pt idx="43">
                  <c:v>47</c:v>
                </c:pt>
                <c:pt idx="44">
                  <c:v>34</c:v>
                </c:pt>
                <c:pt idx="45">
                  <c:v>19</c:v>
                </c:pt>
                <c:pt idx="46">
                  <c:v>58</c:v>
                </c:pt>
                <c:pt idx="4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5-44FD-82A9-10DFE4C37BB3}"/>
            </c:ext>
          </c:extLst>
        </c:ser>
        <c:ser>
          <c:idx val="2"/>
          <c:order val="1"/>
          <c:tx>
            <c:strRef>
              <c:f>'Graph Notify to Complete FU'!$A$5</c:f>
              <c:strCache>
                <c:ptCount val="1"/>
                <c:pt idx="0">
                  <c:v>3 to 7 days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multiLvlStrRef>
              <c:f>'Graph Notify to Complete FU'!$B$2:$AW$3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Notify to Complete FU'!$B$5:$AW$5</c:f>
              <c:numCache>
                <c:formatCode>General</c:formatCode>
                <c:ptCount val="48"/>
                <c:pt idx="0">
                  <c:v>35</c:v>
                </c:pt>
                <c:pt idx="1">
                  <c:v>16</c:v>
                </c:pt>
                <c:pt idx="2">
                  <c:v>12</c:v>
                </c:pt>
                <c:pt idx="3">
                  <c:v>38</c:v>
                </c:pt>
                <c:pt idx="4">
                  <c:v>132</c:v>
                </c:pt>
                <c:pt idx="5">
                  <c:v>85</c:v>
                </c:pt>
                <c:pt idx="6">
                  <c:v>70</c:v>
                </c:pt>
                <c:pt idx="7">
                  <c:v>17</c:v>
                </c:pt>
                <c:pt idx="8">
                  <c:v>20</c:v>
                </c:pt>
                <c:pt idx="9">
                  <c:v>17</c:v>
                </c:pt>
                <c:pt idx="10">
                  <c:v>18</c:v>
                </c:pt>
                <c:pt idx="11">
                  <c:v>13</c:v>
                </c:pt>
                <c:pt idx="12">
                  <c:v>44</c:v>
                </c:pt>
                <c:pt idx="13">
                  <c:v>22</c:v>
                </c:pt>
                <c:pt idx="14">
                  <c:v>47</c:v>
                </c:pt>
                <c:pt idx="15">
                  <c:v>33</c:v>
                </c:pt>
                <c:pt idx="16">
                  <c:v>133</c:v>
                </c:pt>
                <c:pt idx="17">
                  <c:v>186</c:v>
                </c:pt>
                <c:pt idx="18">
                  <c:v>92</c:v>
                </c:pt>
                <c:pt idx="19">
                  <c:v>48</c:v>
                </c:pt>
                <c:pt idx="20">
                  <c:v>27</c:v>
                </c:pt>
                <c:pt idx="21">
                  <c:v>40</c:v>
                </c:pt>
                <c:pt idx="22">
                  <c:v>22</c:v>
                </c:pt>
                <c:pt idx="23">
                  <c:v>29</c:v>
                </c:pt>
                <c:pt idx="24">
                  <c:v>53</c:v>
                </c:pt>
                <c:pt idx="25">
                  <c:v>31</c:v>
                </c:pt>
                <c:pt idx="26">
                  <c:v>30</c:v>
                </c:pt>
                <c:pt idx="27">
                  <c:v>35</c:v>
                </c:pt>
                <c:pt idx="28">
                  <c:v>69</c:v>
                </c:pt>
                <c:pt idx="29">
                  <c:v>202</c:v>
                </c:pt>
                <c:pt idx="30">
                  <c:v>236</c:v>
                </c:pt>
                <c:pt idx="31">
                  <c:v>98</c:v>
                </c:pt>
                <c:pt idx="32">
                  <c:v>41</c:v>
                </c:pt>
                <c:pt idx="33">
                  <c:v>23</c:v>
                </c:pt>
                <c:pt idx="34">
                  <c:v>19</c:v>
                </c:pt>
                <c:pt idx="35">
                  <c:v>59</c:v>
                </c:pt>
                <c:pt idx="36">
                  <c:v>100</c:v>
                </c:pt>
                <c:pt idx="37">
                  <c:v>41</c:v>
                </c:pt>
                <c:pt idx="38">
                  <c:v>28</c:v>
                </c:pt>
                <c:pt idx="39">
                  <c:v>33</c:v>
                </c:pt>
                <c:pt idx="40">
                  <c:v>109</c:v>
                </c:pt>
                <c:pt idx="41">
                  <c:v>125</c:v>
                </c:pt>
                <c:pt idx="42">
                  <c:v>49</c:v>
                </c:pt>
                <c:pt idx="43">
                  <c:v>24</c:v>
                </c:pt>
                <c:pt idx="44">
                  <c:v>13</c:v>
                </c:pt>
                <c:pt idx="45">
                  <c:v>19</c:v>
                </c:pt>
                <c:pt idx="46">
                  <c:v>7</c:v>
                </c:pt>
                <c:pt idx="4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5-44FD-82A9-10DFE4C37BB3}"/>
            </c:ext>
          </c:extLst>
        </c:ser>
        <c:ser>
          <c:idx val="3"/>
          <c:order val="2"/>
          <c:tx>
            <c:strRef>
              <c:f>'Graph Notify to Complete FU'!$A$6</c:f>
              <c:strCache>
                <c:ptCount val="1"/>
                <c:pt idx="0">
                  <c:v>More than 1 week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'Graph Notify to Complete FU'!$B$2:$AW$3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Notify to Complete FU'!$B$6:$AW$6</c:f>
              <c:numCache>
                <c:formatCode>General</c:formatCode>
                <c:ptCount val="48"/>
                <c:pt idx="0">
                  <c:v>10</c:v>
                </c:pt>
                <c:pt idx="1">
                  <c:v>15</c:v>
                </c:pt>
                <c:pt idx="2">
                  <c:v>14</c:v>
                </c:pt>
                <c:pt idx="3">
                  <c:v>33</c:v>
                </c:pt>
                <c:pt idx="4">
                  <c:v>86</c:v>
                </c:pt>
                <c:pt idx="5">
                  <c:v>241</c:v>
                </c:pt>
                <c:pt idx="6">
                  <c:v>86</c:v>
                </c:pt>
                <c:pt idx="7">
                  <c:v>26</c:v>
                </c:pt>
                <c:pt idx="8">
                  <c:v>41</c:v>
                </c:pt>
                <c:pt idx="9">
                  <c:v>15</c:v>
                </c:pt>
                <c:pt idx="10">
                  <c:v>13</c:v>
                </c:pt>
                <c:pt idx="11">
                  <c:v>19</c:v>
                </c:pt>
                <c:pt idx="12">
                  <c:v>60</c:v>
                </c:pt>
                <c:pt idx="13">
                  <c:v>46</c:v>
                </c:pt>
                <c:pt idx="14">
                  <c:v>24</c:v>
                </c:pt>
                <c:pt idx="15">
                  <c:v>30</c:v>
                </c:pt>
                <c:pt idx="16">
                  <c:v>131</c:v>
                </c:pt>
                <c:pt idx="17">
                  <c:v>184</c:v>
                </c:pt>
                <c:pt idx="18">
                  <c:v>111</c:v>
                </c:pt>
                <c:pt idx="19">
                  <c:v>31</c:v>
                </c:pt>
                <c:pt idx="20">
                  <c:v>25</c:v>
                </c:pt>
                <c:pt idx="21">
                  <c:v>54</c:v>
                </c:pt>
                <c:pt idx="22">
                  <c:v>25</c:v>
                </c:pt>
                <c:pt idx="23">
                  <c:v>18</c:v>
                </c:pt>
                <c:pt idx="24">
                  <c:v>54</c:v>
                </c:pt>
                <c:pt idx="25">
                  <c:v>33</c:v>
                </c:pt>
                <c:pt idx="26">
                  <c:v>21</c:v>
                </c:pt>
                <c:pt idx="27">
                  <c:v>25</c:v>
                </c:pt>
                <c:pt idx="28">
                  <c:v>87</c:v>
                </c:pt>
                <c:pt idx="29">
                  <c:v>191</c:v>
                </c:pt>
                <c:pt idx="30">
                  <c:v>147</c:v>
                </c:pt>
                <c:pt idx="31">
                  <c:v>39</c:v>
                </c:pt>
                <c:pt idx="32">
                  <c:v>32</c:v>
                </c:pt>
                <c:pt idx="33">
                  <c:v>33</c:v>
                </c:pt>
                <c:pt idx="34">
                  <c:v>16</c:v>
                </c:pt>
                <c:pt idx="35">
                  <c:v>9</c:v>
                </c:pt>
                <c:pt idx="36">
                  <c:v>101</c:v>
                </c:pt>
                <c:pt idx="37">
                  <c:v>61</c:v>
                </c:pt>
                <c:pt idx="38">
                  <c:v>57</c:v>
                </c:pt>
                <c:pt idx="39">
                  <c:v>45</c:v>
                </c:pt>
                <c:pt idx="40">
                  <c:v>84</c:v>
                </c:pt>
                <c:pt idx="41">
                  <c:v>100</c:v>
                </c:pt>
                <c:pt idx="42">
                  <c:v>27</c:v>
                </c:pt>
                <c:pt idx="43">
                  <c:v>22</c:v>
                </c:pt>
                <c:pt idx="44">
                  <c:v>43</c:v>
                </c:pt>
                <c:pt idx="45">
                  <c:v>30</c:v>
                </c:pt>
                <c:pt idx="46">
                  <c:v>9</c:v>
                </c:pt>
                <c:pt idx="4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B5-44FD-82A9-10DFE4C37BB3}"/>
            </c:ext>
          </c:extLst>
        </c:ser>
        <c:ser>
          <c:idx val="0"/>
          <c:order val="3"/>
          <c:tx>
            <c:strRef>
              <c:f>'Graph Notify to Complete FU'!$A$7</c:f>
              <c:strCache>
                <c:ptCount val="1"/>
                <c:pt idx="0">
                  <c:v>Not followed up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multiLvlStrRef>
              <c:f>'Graph Notify to Complete FU'!$B$2:$AW$3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Notify to Complete FU'!$B$7:$AW$7</c:f>
              <c:numCache>
                <c:formatCode>General</c:formatCode>
                <c:ptCount val="48"/>
                <c:pt idx="0">
                  <c:v>16</c:v>
                </c:pt>
                <c:pt idx="1">
                  <c:v>10</c:v>
                </c:pt>
                <c:pt idx="2">
                  <c:v>3</c:v>
                </c:pt>
                <c:pt idx="3">
                  <c:v>12</c:v>
                </c:pt>
                <c:pt idx="4">
                  <c:v>67</c:v>
                </c:pt>
                <c:pt idx="5">
                  <c:v>160</c:v>
                </c:pt>
                <c:pt idx="6">
                  <c:v>39</c:v>
                </c:pt>
                <c:pt idx="7">
                  <c:v>7</c:v>
                </c:pt>
                <c:pt idx="8">
                  <c:v>17</c:v>
                </c:pt>
                <c:pt idx="9">
                  <c:v>3</c:v>
                </c:pt>
                <c:pt idx="10">
                  <c:v>6</c:v>
                </c:pt>
                <c:pt idx="11">
                  <c:v>15</c:v>
                </c:pt>
                <c:pt idx="12">
                  <c:v>3</c:v>
                </c:pt>
                <c:pt idx="13">
                  <c:v>7</c:v>
                </c:pt>
                <c:pt idx="15">
                  <c:v>4</c:v>
                </c:pt>
                <c:pt idx="16">
                  <c:v>16</c:v>
                </c:pt>
                <c:pt idx="17">
                  <c:v>25</c:v>
                </c:pt>
                <c:pt idx="18">
                  <c:v>11</c:v>
                </c:pt>
                <c:pt idx="19">
                  <c:v>8</c:v>
                </c:pt>
                <c:pt idx="20">
                  <c:v>5</c:v>
                </c:pt>
                <c:pt idx="21">
                  <c:v>15</c:v>
                </c:pt>
                <c:pt idx="22">
                  <c:v>9</c:v>
                </c:pt>
                <c:pt idx="23">
                  <c:v>28</c:v>
                </c:pt>
                <c:pt idx="24">
                  <c:v>2</c:v>
                </c:pt>
                <c:pt idx="25">
                  <c:v>5</c:v>
                </c:pt>
                <c:pt idx="26">
                  <c:v>6</c:v>
                </c:pt>
                <c:pt idx="27">
                  <c:v>5</c:v>
                </c:pt>
                <c:pt idx="28">
                  <c:v>18</c:v>
                </c:pt>
                <c:pt idx="29">
                  <c:v>55</c:v>
                </c:pt>
                <c:pt idx="30">
                  <c:v>44</c:v>
                </c:pt>
                <c:pt idx="31">
                  <c:v>30</c:v>
                </c:pt>
                <c:pt idx="32">
                  <c:v>21</c:v>
                </c:pt>
                <c:pt idx="33">
                  <c:v>14</c:v>
                </c:pt>
                <c:pt idx="34">
                  <c:v>26</c:v>
                </c:pt>
                <c:pt idx="35">
                  <c:v>90</c:v>
                </c:pt>
                <c:pt idx="36">
                  <c:v>31</c:v>
                </c:pt>
                <c:pt idx="37">
                  <c:v>29</c:v>
                </c:pt>
                <c:pt idx="38">
                  <c:v>9</c:v>
                </c:pt>
                <c:pt idx="39">
                  <c:v>35</c:v>
                </c:pt>
                <c:pt idx="40">
                  <c:v>104</c:v>
                </c:pt>
                <c:pt idx="41">
                  <c:v>135</c:v>
                </c:pt>
                <c:pt idx="42">
                  <c:v>51</c:v>
                </c:pt>
                <c:pt idx="43">
                  <c:v>68</c:v>
                </c:pt>
                <c:pt idx="44">
                  <c:v>24</c:v>
                </c:pt>
                <c:pt idx="45">
                  <c:v>7</c:v>
                </c:pt>
                <c:pt idx="46">
                  <c:v>10</c:v>
                </c:pt>
                <c:pt idx="4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B5-44FD-82A9-10DFE4C37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0574088"/>
        <c:axId val="200575656"/>
      </c:barChart>
      <c:catAx>
        <c:axId val="200574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0575656"/>
        <c:crosses val="autoZero"/>
        <c:auto val="1"/>
        <c:lblAlgn val="ctr"/>
        <c:lblOffset val="100"/>
        <c:noMultiLvlLbl val="0"/>
      </c:catAx>
      <c:valAx>
        <c:axId val="20057565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Proportion of malaria cases (%)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0574088"/>
        <c:crosses val="autoZero"/>
        <c:crossBetween val="between"/>
        <c:majorUnit val="0.2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26445679135692E-2"/>
          <c:y val="3.4331093679027369E-2"/>
          <c:w val="0.85371741163602277"/>
          <c:h val="0.742962546237351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'Graph Number of cases'!$D$1</c:f>
              <c:strCache>
                <c:ptCount val="1"/>
                <c:pt idx="0">
                  <c:v>Household members tested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'Graph Number of cases'!$A$2:$B$49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Number of cases'!$D$2:$D$49</c:f>
              <c:numCache>
                <c:formatCode>General</c:formatCode>
                <c:ptCount val="48"/>
                <c:pt idx="0">
                  <c:v>802</c:v>
                </c:pt>
                <c:pt idx="1">
                  <c:v>397</c:v>
                </c:pt>
                <c:pt idx="2">
                  <c:v>244</c:v>
                </c:pt>
                <c:pt idx="3">
                  <c:v>400</c:v>
                </c:pt>
                <c:pt idx="4">
                  <c:v>1647</c:v>
                </c:pt>
                <c:pt idx="5">
                  <c:v>1032</c:v>
                </c:pt>
                <c:pt idx="6">
                  <c:v>1444</c:v>
                </c:pt>
                <c:pt idx="7">
                  <c:v>380</c:v>
                </c:pt>
                <c:pt idx="8">
                  <c:v>209</c:v>
                </c:pt>
                <c:pt idx="9">
                  <c:v>159</c:v>
                </c:pt>
                <c:pt idx="10">
                  <c:v>339</c:v>
                </c:pt>
                <c:pt idx="11">
                  <c:v>254</c:v>
                </c:pt>
                <c:pt idx="12">
                  <c:v>705</c:v>
                </c:pt>
                <c:pt idx="13">
                  <c:v>406</c:v>
                </c:pt>
                <c:pt idx="14">
                  <c:v>688</c:v>
                </c:pt>
                <c:pt idx="15">
                  <c:v>510</c:v>
                </c:pt>
                <c:pt idx="16">
                  <c:v>1833</c:v>
                </c:pt>
                <c:pt idx="17">
                  <c:v>2644</c:v>
                </c:pt>
                <c:pt idx="18">
                  <c:v>1565</c:v>
                </c:pt>
                <c:pt idx="19">
                  <c:v>1126</c:v>
                </c:pt>
                <c:pt idx="20">
                  <c:v>773</c:v>
                </c:pt>
                <c:pt idx="21">
                  <c:v>647</c:v>
                </c:pt>
                <c:pt idx="22">
                  <c:v>746</c:v>
                </c:pt>
                <c:pt idx="23">
                  <c:v>694</c:v>
                </c:pt>
                <c:pt idx="24">
                  <c:v>842</c:v>
                </c:pt>
                <c:pt idx="25">
                  <c:v>783</c:v>
                </c:pt>
                <c:pt idx="26">
                  <c:v>422</c:v>
                </c:pt>
                <c:pt idx="27">
                  <c:v>457</c:v>
                </c:pt>
                <c:pt idx="28">
                  <c:v>1131</c:v>
                </c:pt>
                <c:pt idx="29">
                  <c:v>3027</c:v>
                </c:pt>
                <c:pt idx="30">
                  <c:v>3193</c:v>
                </c:pt>
                <c:pt idx="31">
                  <c:v>1508</c:v>
                </c:pt>
                <c:pt idx="32">
                  <c:v>1114</c:v>
                </c:pt>
                <c:pt idx="33">
                  <c:v>593</c:v>
                </c:pt>
                <c:pt idx="34">
                  <c:v>379</c:v>
                </c:pt>
                <c:pt idx="35">
                  <c:v>867</c:v>
                </c:pt>
                <c:pt idx="36">
                  <c:v>1545</c:v>
                </c:pt>
                <c:pt idx="37">
                  <c:v>1048</c:v>
                </c:pt>
                <c:pt idx="38">
                  <c:v>633</c:v>
                </c:pt>
                <c:pt idx="39">
                  <c:v>392</c:v>
                </c:pt>
                <c:pt idx="40">
                  <c:v>1403</c:v>
                </c:pt>
                <c:pt idx="41">
                  <c:v>1784</c:v>
                </c:pt>
                <c:pt idx="42">
                  <c:v>545</c:v>
                </c:pt>
                <c:pt idx="43">
                  <c:v>363</c:v>
                </c:pt>
                <c:pt idx="44">
                  <c:v>301</c:v>
                </c:pt>
                <c:pt idx="45">
                  <c:v>212</c:v>
                </c:pt>
                <c:pt idx="46">
                  <c:v>271</c:v>
                </c:pt>
                <c:pt idx="47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4-4E27-B506-D3EAFC557534}"/>
            </c:ext>
          </c:extLst>
        </c:ser>
        <c:ser>
          <c:idx val="0"/>
          <c:order val="1"/>
          <c:tx>
            <c:strRef>
              <c:f>'Graph Number of cases'!$C$1</c:f>
              <c:strCache>
                <c:ptCount val="1"/>
                <c:pt idx="0">
                  <c:v>Cases notified by HF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'Graph Number of cases'!$A$2:$B$49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'Graph Number of cases'!$C$2:$C$49</c:f>
              <c:numCache>
                <c:formatCode>General</c:formatCode>
                <c:ptCount val="48"/>
                <c:pt idx="0">
                  <c:v>189</c:v>
                </c:pt>
                <c:pt idx="1">
                  <c:v>95</c:v>
                </c:pt>
                <c:pt idx="2">
                  <c:v>59</c:v>
                </c:pt>
                <c:pt idx="3">
                  <c:v>135</c:v>
                </c:pt>
                <c:pt idx="4">
                  <c:v>529</c:v>
                </c:pt>
                <c:pt idx="5">
                  <c:v>629</c:v>
                </c:pt>
                <c:pt idx="6">
                  <c:v>294</c:v>
                </c:pt>
                <c:pt idx="7">
                  <c:v>87</c:v>
                </c:pt>
                <c:pt idx="8">
                  <c:v>103</c:v>
                </c:pt>
                <c:pt idx="9">
                  <c:v>51</c:v>
                </c:pt>
                <c:pt idx="10">
                  <c:v>70</c:v>
                </c:pt>
                <c:pt idx="11">
                  <c:v>119</c:v>
                </c:pt>
                <c:pt idx="12">
                  <c:v>193</c:v>
                </c:pt>
                <c:pt idx="13">
                  <c:v>118</c:v>
                </c:pt>
                <c:pt idx="14">
                  <c:v>153</c:v>
                </c:pt>
                <c:pt idx="15">
                  <c:v>146</c:v>
                </c:pt>
                <c:pt idx="16">
                  <c:v>592</c:v>
                </c:pt>
                <c:pt idx="17">
                  <c:v>756</c:v>
                </c:pt>
                <c:pt idx="18">
                  <c:v>385</c:v>
                </c:pt>
                <c:pt idx="19">
                  <c:v>238</c:v>
                </c:pt>
                <c:pt idx="20">
                  <c:v>164</c:v>
                </c:pt>
                <c:pt idx="21">
                  <c:v>154</c:v>
                </c:pt>
                <c:pt idx="22">
                  <c:v>152</c:v>
                </c:pt>
                <c:pt idx="23">
                  <c:v>192</c:v>
                </c:pt>
                <c:pt idx="24">
                  <c:v>234</c:v>
                </c:pt>
                <c:pt idx="25">
                  <c:v>181</c:v>
                </c:pt>
                <c:pt idx="26">
                  <c:v>128</c:v>
                </c:pt>
                <c:pt idx="27">
                  <c:v>156</c:v>
                </c:pt>
                <c:pt idx="28">
                  <c:v>355</c:v>
                </c:pt>
                <c:pt idx="29">
                  <c:v>882</c:v>
                </c:pt>
                <c:pt idx="30">
                  <c:v>823</c:v>
                </c:pt>
                <c:pt idx="31">
                  <c:v>364</c:v>
                </c:pt>
                <c:pt idx="32">
                  <c:v>257</c:v>
                </c:pt>
                <c:pt idx="33">
                  <c:v>172</c:v>
                </c:pt>
                <c:pt idx="34">
                  <c:v>118</c:v>
                </c:pt>
                <c:pt idx="35">
                  <c:v>303</c:v>
                </c:pt>
                <c:pt idx="36">
                  <c:v>452</c:v>
                </c:pt>
                <c:pt idx="37">
                  <c:v>299</c:v>
                </c:pt>
                <c:pt idx="38">
                  <c:v>183</c:v>
                </c:pt>
                <c:pt idx="39">
                  <c:v>209</c:v>
                </c:pt>
                <c:pt idx="40">
                  <c:v>469</c:v>
                </c:pt>
                <c:pt idx="41">
                  <c:v>555</c:v>
                </c:pt>
                <c:pt idx="42">
                  <c:v>188</c:v>
                </c:pt>
                <c:pt idx="43">
                  <c:v>161</c:v>
                </c:pt>
                <c:pt idx="44">
                  <c:v>114</c:v>
                </c:pt>
                <c:pt idx="45">
                  <c:v>75</c:v>
                </c:pt>
                <c:pt idx="46">
                  <c:v>84</c:v>
                </c:pt>
                <c:pt idx="47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D4-4E27-B506-D3EAFC557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0414896"/>
        <c:axId val="308865944"/>
      </c:barChart>
      <c:lineChart>
        <c:grouping val="standard"/>
        <c:varyColors val="0"/>
        <c:ser>
          <c:idx val="2"/>
          <c:order val="2"/>
          <c:tx>
            <c:strRef>
              <c:f>'Graph Number of cases'!$F$1</c:f>
              <c:strCache>
                <c:ptCount val="1"/>
                <c:pt idx="0">
                  <c:v>Positive HH members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1750" cap="sq">
                <a:solidFill>
                  <a:srgbClr val="FF0000"/>
                </a:solidFill>
                <a:bevel/>
              </a:ln>
              <a:effectLst/>
            </c:spPr>
          </c:marker>
          <c:cat>
            <c:strRef>
              <c:f>'Graph Number of cases'!$B$2:$B$49</c:f>
              <c:strCache>
                <c:ptCount val="4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</c:strCache>
            </c:strRef>
          </c:cat>
          <c:val>
            <c:numRef>
              <c:f>'Graph Number of cases'!$F$2:$F$49</c:f>
              <c:numCache>
                <c:formatCode>0.0</c:formatCode>
                <c:ptCount val="48"/>
                <c:pt idx="0">
                  <c:v>6.109725685785536</c:v>
                </c:pt>
                <c:pt idx="1">
                  <c:v>5.5415617128463479</c:v>
                </c:pt>
                <c:pt idx="2">
                  <c:v>3.278688524590164</c:v>
                </c:pt>
                <c:pt idx="3">
                  <c:v>9.25</c:v>
                </c:pt>
                <c:pt idx="4">
                  <c:v>7.4681238615664851</c:v>
                </c:pt>
                <c:pt idx="5">
                  <c:v>11.531007751937985</c:v>
                </c:pt>
                <c:pt idx="6">
                  <c:v>4.6398891966759006</c:v>
                </c:pt>
                <c:pt idx="7">
                  <c:v>5.5263157894736841</c:v>
                </c:pt>
                <c:pt idx="8">
                  <c:v>8.6124401913875595</c:v>
                </c:pt>
                <c:pt idx="9">
                  <c:v>3.1446540880503147</c:v>
                </c:pt>
                <c:pt idx="10">
                  <c:v>6.1946902654867255</c:v>
                </c:pt>
                <c:pt idx="11">
                  <c:v>8.2677165354330722</c:v>
                </c:pt>
                <c:pt idx="12">
                  <c:v>8.6524822695035457</c:v>
                </c:pt>
                <c:pt idx="13">
                  <c:v>9.1133004926108381</c:v>
                </c:pt>
                <c:pt idx="14">
                  <c:v>9.0116279069767433</c:v>
                </c:pt>
                <c:pt idx="15">
                  <c:v>3.1372549019607843</c:v>
                </c:pt>
                <c:pt idx="16">
                  <c:v>7.0921985815602842</c:v>
                </c:pt>
                <c:pt idx="17">
                  <c:v>4.5385779122541603</c:v>
                </c:pt>
                <c:pt idx="18">
                  <c:v>3.2587859424920129</c:v>
                </c:pt>
                <c:pt idx="19">
                  <c:v>4.7957371225577266</c:v>
                </c:pt>
                <c:pt idx="20">
                  <c:v>7.1151358344113849</c:v>
                </c:pt>
                <c:pt idx="21">
                  <c:v>7.418856259659969</c:v>
                </c:pt>
                <c:pt idx="22">
                  <c:v>8.8471849865951739</c:v>
                </c:pt>
                <c:pt idx="23">
                  <c:v>9.0778097982708932</c:v>
                </c:pt>
                <c:pt idx="24">
                  <c:v>5.581947743467933</c:v>
                </c:pt>
                <c:pt idx="25">
                  <c:v>6.3856960408684547</c:v>
                </c:pt>
                <c:pt idx="26">
                  <c:v>12.322274881516588</c:v>
                </c:pt>
                <c:pt idx="27">
                  <c:v>4.3763676148796495</c:v>
                </c:pt>
                <c:pt idx="28">
                  <c:v>5.9239610963748897</c:v>
                </c:pt>
                <c:pt idx="29">
                  <c:v>4.5589692765113972</c:v>
                </c:pt>
                <c:pt idx="30">
                  <c:v>4.2906357657375507</c:v>
                </c:pt>
                <c:pt idx="31">
                  <c:v>4.840848806366048</c:v>
                </c:pt>
                <c:pt idx="32">
                  <c:v>5.7450628366247756</c:v>
                </c:pt>
                <c:pt idx="33">
                  <c:v>5.7335581787521077</c:v>
                </c:pt>
                <c:pt idx="34">
                  <c:v>5.8047493403693933</c:v>
                </c:pt>
                <c:pt idx="35">
                  <c:v>6.2283737024221448</c:v>
                </c:pt>
                <c:pt idx="36">
                  <c:v>5.566343042071197</c:v>
                </c:pt>
                <c:pt idx="37">
                  <c:v>4.1030534351145036</c:v>
                </c:pt>
                <c:pt idx="38">
                  <c:v>3.1595576619273298</c:v>
                </c:pt>
                <c:pt idx="39">
                  <c:v>4.0816326530612246</c:v>
                </c:pt>
                <c:pt idx="40">
                  <c:v>2.6372059871703493</c:v>
                </c:pt>
                <c:pt idx="41">
                  <c:v>3.3632286995515694</c:v>
                </c:pt>
                <c:pt idx="42">
                  <c:v>4.4036697247706424</c:v>
                </c:pt>
                <c:pt idx="43">
                  <c:v>4.1322314049586781</c:v>
                </c:pt>
                <c:pt idx="44">
                  <c:v>4.3189368770764114</c:v>
                </c:pt>
                <c:pt idx="45">
                  <c:v>9.9056603773584904</c:v>
                </c:pt>
                <c:pt idx="46">
                  <c:v>5.1660516605166054</c:v>
                </c:pt>
                <c:pt idx="47">
                  <c:v>4.5936395759717312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D4-4E27-B506-D3EAFC557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866336"/>
        <c:axId val="308863592"/>
      </c:lineChart>
      <c:catAx>
        <c:axId val="31041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65944"/>
        <c:crosses val="autoZero"/>
        <c:auto val="1"/>
        <c:lblAlgn val="ctr"/>
        <c:lblOffset val="100"/>
        <c:noMultiLvlLbl val="0"/>
      </c:catAx>
      <c:valAx>
        <c:axId val="308865944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</a:t>
                </a:r>
                <a:r>
                  <a:rPr lang="en-US" sz="1100" b="1"/>
                  <a:t>household</a:t>
                </a:r>
                <a:r>
                  <a:rPr lang="en-US" b="1"/>
                  <a:t> and notified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414896"/>
        <c:crosses val="autoZero"/>
        <c:crossBetween val="between"/>
      </c:valAx>
      <c:valAx>
        <c:axId val="3088635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Proportion of positive HH members (%)</a:t>
                </a:r>
              </a:p>
            </c:rich>
          </c:tx>
          <c:layout>
            <c:manualLayout>
              <c:xMode val="edge"/>
              <c:yMode val="edge"/>
              <c:x val="0.97370324879421954"/>
              <c:y val="0.167228917248163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66336"/>
        <c:crosses val="max"/>
        <c:crossBetween val="between"/>
      </c:valAx>
      <c:catAx>
        <c:axId val="30886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88635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3652541005625466"/>
          <c:y val="4.8310994572218713E-2"/>
          <c:w val="0.49151322283689231"/>
          <c:h val="4.634909553799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9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BF6525-6998-4A73-BDD3-AFB85AC253EB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3788"/>
            <a:ext cx="28797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8713788"/>
            <a:ext cx="28797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E8E5B0-763A-4063-836B-9BE4916FC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0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97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357688"/>
            <a:ext cx="531495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8713788"/>
            <a:ext cx="28797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AF42F4-A7C7-4126-A000-B476A1399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713788"/>
            <a:ext cx="28797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263525" y="687388"/>
            <a:ext cx="6118225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08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3525" y="687388"/>
            <a:ext cx="611822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</a:rPr>
              <a:t>While malaria prevalence in Zanzibar has been reduced to unprecedented low levels (&lt;1%) the persistence of endemic malaria transmission in surrounding areas, specifically Tanzania Mainland and Kenya, leaves these islands vulnerable to sudden outbreaks of malaria and re-establishment of ongoing, perennial malaria transmission.</a:t>
            </a:r>
            <a:endParaRPr lang="en-GB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A94CC-6044-492F-9F83-C733509CFDEE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9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687388"/>
            <a:ext cx="611822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 from that past 7</a:t>
            </a:r>
            <a:r>
              <a:rPr lang="en-US" baseline="0" dirty="0"/>
              <a:t> </a:t>
            </a:r>
            <a:r>
              <a:rPr lang="en-US" dirty="0"/>
              <a:t>years shows that in Zanzibar malaria has been </a:t>
            </a:r>
            <a:r>
              <a:rPr lang="en-US" b="1" dirty="0"/>
              <a:t>controlled </a:t>
            </a:r>
            <a:r>
              <a:rPr lang="en-US" dirty="0"/>
              <a:t>and the country is now in </a:t>
            </a:r>
            <a:r>
              <a:rPr lang="en-US"/>
              <a:t>a </a:t>
            </a:r>
            <a:r>
              <a:rPr lang="en-US" b="1"/>
              <a:t>-</a:t>
            </a:r>
            <a:r>
              <a:rPr lang="en-US" b="1" dirty="0"/>
              <a:t>elimination</a:t>
            </a:r>
            <a:r>
              <a:rPr lang="en-US" dirty="0"/>
              <a:t> phase</a:t>
            </a:r>
          </a:p>
          <a:p>
            <a:r>
              <a:rPr lang="en-US" dirty="0"/>
              <a:t>Health Facility Data confirm that since 2006 SPR is largely below 5% (threshold for pre-elimination)</a:t>
            </a:r>
          </a:p>
          <a:p>
            <a:r>
              <a:rPr lang="en-US" dirty="0"/>
              <a:t>Repeated surveys data from 2006 onwards show an overall prevalence rate of &lt;1%</a:t>
            </a:r>
          </a:p>
          <a:p>
            <a:r>
              <a:rPr lang="en-US" dirty="0"/>
              <a:t>Still evidence of increased seasonal transmission in some foci (hot spots) every year</a:t>
            </a:r>
          </a:p>
          <a:p>
            <a:r>
              <a:rPr lang="en-US" dirty="0"/>
              <a:t>Evidence of some localized outbreaks (2010)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88F37-12A2-483B-AC7F-A2475584F36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0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700" y="687388"/>
            <a:ext cx="6113463" cy="3440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5C425-657B-4898-B13C-7E925CD493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30250"/>
            <a:ext cx="6637337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FE118-09C3-4E98-8DBF-CA429E64DC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5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687388"/>
            <a:ext cx="6118225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F42F4-A7C7-4126-A000-B476A13997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F42F4-A7C7-4126-A000-B476A13997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8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F42F4-A7C7-4126-A000-B476A13997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1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F42F4-A7C7-4126-A000-B476A13997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3525" y="687388"/>
            <a:ext cx="611822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284C5-4C21-49C6-A836-CE66A95888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2A6E3-3C2D-4349-869F-A5D7C531C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9C37-C328-4144-9FE7-54945AB0A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7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58AF6-AAC4-4F10-8B8C-E522EE8AD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81-E0A0-F442-A601-D181F1F3C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5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8038F-78F7-479F-97AE-DEA9FFB03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9BB-F983-4983-B98F-06886A46D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BFB0E-7003-4BF3-A1F2-1C7B9BE52C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ABD3-D7CE-453B-B3C3-E8C24F8242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3C91-6157-4D24-96B6-A69035A4DA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7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622F6-88AA-41E6-890C-698588F8A3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3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D12F5-7C3C-4ED6-B0BD-D386C39F79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090DF5-8C30-4246-BB3C-6F0D37A08F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respectrefugees.org/ezine/images/map_africa_tanzania.gif&amp;imgrefurl=http://respectrefugees.org/ezine/2007/ezine20070209_pens.shtml&amp;usg=__En3IFWGVDip6ZsrSAsSdWn_xzYY=&amp;h=334&amp;w=350&amp;sz=8&amp;hl=en&amp;start=1&amp;um=1&amp;tbnid=Gz0NqPjPlAx7VM:&amp;tbnh=115&amp;tbnw=120&amp;prev=/images?q=tanzania+africa+map&amp;um=1&amp;hl=en&amp;sa=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055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mobile technology in malaria elimination setting: A case study in Zanzibar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81-E0A0-F442-A601-D181F1F3CA10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0144" y="280035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Mohamed H. Ali</a:t>
            </a:r>
          </a:p>
          <a:p>
            <a:endParaRPr lang="en-US" sz="2800" dirty="0"/>
          </a:p>
          <a:p>
            <a:r>
              <a:rPr lang="en-US" sz="2800" dirty="0"/>
              <a:t>ZANZIBAR MALARIA ELIMINATION PROGRAMME</a:t>
            </a:r>
          </a:p>
        </p:txBody>
      </p:sp>
    </p:spTree>
    <p:extLst>
      <p:ext uri="{BB962C8B-B14F-4D97-AF65-F5344CB8AC3E}">
        <p14:creationId xmlns:p14="http://schemas.microsoft.com/office/powerpoint/2010/main" val="79629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-149419"/>
            <a:ext cx="7691719" cy="58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latinLnBrk="0">
              <a:buNone/>
              <a:defRPr sz="3200" b="1">
                <a:solidFill>
                  <a:srgbClr val="0000CC"/>
                </a:solidFill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Where are the cases in 2016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0" y="285750"/>
            <a:ext cx="7948081" cy="4872228"/>
            <a:chOff x="1005115" y="0"/>
            <a:chExt cx="8695566" cy="68664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803" y="8462"/>
              <a:ext cx="4279878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15" y="0"/>
              <a:ext cx="445828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22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designed surveillance system demonstrates that active case detection and treatment of malaria cases is feasible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Routine targeted testing and treatment of population at risk alongside other preventive interventions is likely to reduce malaria transmission and malaria morbidity and improve malaria elimination efforts in Zanzibar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1081-E0A0-F442-A601-D181F1F3CA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95400" y="171450"/>
            <a:ext cx="7010400" cy="571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sz="3200" b="1" dirty="0">
                <a:solidFill>
                  <a:srgbClr val="0000CC"/>
                </a:solidFill>
                <a:latin typeface="Arial" charset="0"/>
                <a:ea typeface="+mn-ea"/>
                <a:cs typeface="+mn-cs"/>
              </a:rPr>
              <a:t>Acknowledgements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686300"/>
            <a:ext cx="2133600" cy="342900"/>
          </a:xfrm>
          <a:noFill/>
        </p:spPr>
        <p:txBody>
          <a:bodyPr/>
          <a:lstStyle/>
          <a:p>
            <a:fld id="{CBE737BB-45FE-42E3-B1CE-EC9D9EF42D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606" name="Picture 3" descr="SMZ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71550"/>
            <a:ext cx="2895600" cy="137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9016"/>
            <a:ext cx="3703923" cy="69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14" y="4449015"/>
            <a:ext cx="1721187" cy="6944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89235"/>
            <a:ext cx="1521460" cy="61404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742950"/>
            <a:ext cx="812800" cy="488949"/>
          </a:xfrm>
          <a:prstGeom prst="rect">
            <a:avLst/>
          </a:prstGeom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66750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628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Zanzibar, United Republic of Tanzania</a:t>
            </a:r>
            <a:endParaRPr lang="en-GB" sz="3200" b="1" dirty="0"/>
          </a:p>
        </p:txBody>
      </p:sp>
      <p:pic>
        <p:nvPicPr>
          <p:cNvPr id="6147" name="Picture 13" descr="Tanzania_map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1" y="738740"/>
            <a:ext cx="1894973" cy="16002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6148" name="Picture 8" descr="map_africa_tanzani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738740"/>
            <a:ext cx="11717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553200" y="666750"/>
            <a:ext cx="2667000" cy="446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 dirty="0">
                <a:solidFill>
                  <a:srgbClr val="2005BF"/>
                </a:solidFill>
              </a:rPr>
              <a:t>Zanzibar</a:t>
            </a:r>
            <a:r>
              <a:rPr lang="en-US" sz="2000" b="1" dirty="0">
                <a:solidFill>
                  <a:srgbClr val="2005BF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 1.3 m pop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 2,500 km</a:t>
            </a:r>
            <a:r>
              <a:rPr lang="en-US" sz="1600" b="1" baseline="30000" dirty="0">
                <a:solidFill>
                  <a:srgbClr val="2005BF"/>
                </a:solidFill>
              </a:rPr>
              <a:t>2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 Transmission </a:t>
            </a:r>
          </a:p>
          <a:p>
            <a:pPr lvl="1" algn="l" defTabSz="5544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 Very low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  Seasonality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 Vectors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An. </a:t>
            </a:r>
            <a:r>
              <a:rPr lang="en-US" sz="1600" b="1" dirty="0" err="1">
                <a:solidFill>
                  <a:srgbClr val="2005BF"/>
                </a:solidFill>
              </a:rPr>
              <a:t>gambiae</a:t>
            </a:r>
            <a:r>
              <a:rPr lang="en-US" sz="1600" b="1" dirty="0">
                <a:solidFill>
                  <a:srgbClr val="2005BF"/>
                </a:solidFill>
              </a:rPr>
              <a:t> </a:t>
            </a:r>
            <a:r>
              <a:rPr lang="en-US" sz="1600" b="1" dirty="0" err="1">
                <a:solidFill>
                  <a:srgbClr val="2005BF"/>
                </a:solidFill>
              </a:rPr>
              <a:t>s.s</a:t>
            </a:r>
            <a:r>
              <a:rPr lang="en-US" sz="1600" b="1" dirty="0">
                <a:solidFill>
                  <a:srgbClr val="2005BF"/>
                </a:solidFill>
              </a:rPr>
              <a:t> 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An. </a:t>
            </a:r>
            <a:r>
              <a:rPr lang="en-US" sz="1600" b="1" dirty="0" err="1">
                <a:solidFill>
                  <a:srgbClr val="2005BF"/>
                </a:solidFill>
              </a:rPr>
              <a:t>Arabiensis</a:t>
            </a:r>
            <a:endParaRPr lang="en-US" sz="1600" b="1" dirty="0">
              <a:solidFill>
                <a:srgbClr val="2005BF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 Parasite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P. </a:t>
            </a:r>
            <a:r>
              <a:rPr lang="en-US" sz="1400" b="1" dirty="0" err="1">
                <a:solidFill>
                  <a:srgbClr val="2005BF"/>
                </a:solidFill>
              </a:rPr>
              <a:t>falciparum</a:t>
            </a:r>
            <a:r>
              <a:rPr lang="en-US" sz="1600" b="1" dirty="0">
                <a:solidFill>
                  <a:srgbClr val="2005BF"/>
                </a:solidFill>
              </a:rPr>
              <a:t> (&gt; 95%)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2005BF"/>
                </a:solidFill>
              </a:rPr>
              <a:t>P. </a:t>
            </a:r>
            <a:r>
              <a:rPr lang="en-US" sz="1600" b="1" dirty="0" err="1">
                <a:solidFill>
                  <a:srgbClr val="2005BF"/>
                </a:solidFill>
              </a:rPr>
              <a:t>malariae</a:t>
            </a:r>
            <a:endParaRPr lang="en-US" sz="1600" b="1" dirty="0">
              <a:solidFill>
                <a:srgbClr val="2005BF"/>
              </a:solidFill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 flipV="1">
            <a:off x="914400" y="795890"/>
            <a:ext cx="491289" cy="457200"/>
          </a:xfrm>
          <a:prstGeom prst="line">
            <a:avLst/>
          </a:prstGeom>
          <a:noFill/>
          <a:ln w="38100" cmpd="tri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838200" y="1310240"/>
            <a:ext cx="561474" cy="1028700"/>
          </a:xfrm>
          <a:prstGeom prst="line">
            <a:avLst/>
          </a:prstGeom>
          <a:noFill/>
          <a:ln w="38100" cmpd="tri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2" name="Rectangle 16"/>
          <p:cNvSpPr>
            <a:spLocks noChangeArrowheads="1"/>
          </p:cNvSpPr>
          <p:nvPr/>
        </p:nvSpPr>
        <p:spPr bwMode="auto">
          <a:xfrm>
            <a:off x="3048000" y="1253090"/>
            <a:ext cx="265293" cy="32403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6324600" y="795890"/>
            <a:ext cx="325760" cy="3543300"/>
          </a:xfrm>
          <a:prstGeom prst="leftBrace">
            <a:avLst/>
          </a:prstGeom>
          <a:ln w="254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352800" y="742950"/>
            <a:ext cx="304800" cy="521804"/>
          </a:xfrm>
          <a:prstGeom prst="line">
            <a:avLst/>
          </a:prstGeom>
          <a:noFill/>
          <a:ln w="38100" cmpd="tri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352800" y="1595990"/>
            <a:ext cx="304800" cy="3337960"/>
          </a:xfrm>
          <a:prstGeom prst="line">
            <a:avLst/>
          </a:prstGeom>
          <a:noFill/>
          <a:ln w="38100" cmpd="tri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657600" y="2004791"/>
            <a:ext cx="14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ZANZIBAR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885124"/>
            <a:ext cx="98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Unguja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028950"/>
            <a:ext cx="646545" cy="15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42950"/>
            <a:ext cx="646545" cy="15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742950"/>
            <a:ext cx="91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Pemba</a:t>
            </a:r>
          </a:p>
        </p:txBody>
      </p:sp>
    </p:spTree>
    <p:extLst>
      <p:ext uri="{BB962C8B-B14F-4D97-AF65-F5344CB8AC3E}">
        <p14:creationId xmlns:p14="http://schemas.microsoft.com/office/powerpoint/2010/main" val="50646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200" b="1" dirty="0"/>
              <a:t>Malaria Control Phases in Zanzibar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000" b="1" dirty="0"/>
              <a:t>Health Facility trends: Malaria confirmed cases and positivity rate 1999-14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767430"/>
              </p:ext>
            </p:extLst>
          </p:nvPr>
        </p:nvGraphicFramePr>
        <p:xfrm>
          <a:off x="0" y="1047750"/>
          <a:ext cx="91440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3943350"/>
            <a:ext cx="3810000" cy="381000"/>
          </a:xfrm>
          <a:prstGeom prst="rect">
            <a:avLst/>
          </a:prstGeom>
          <a:solidFill>
            <a:srgbClr val="4F81BD">
              <a:alpha val="40000"/>
            </a:srgbClr>
          </a:solidFill>
          <a:ln>
            <a:solidFill>
              <a:srgbClr val="385D8A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2057400"/>
            <a:ext cx="0" cy="188595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2057401"/>
            <a:ext cx="1613590" cy="342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Gain after ACT and before VC scale up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1123950"/>
            <a:ext cx="0" cy="91434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1257301"/>
            <a:ext cx="1765990" cy="3429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Gain Before ACT introduction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3943350"/>
            <a:ext cx="7696200" cy="0"/>
          </a:xfrm>
          <a:prstGeom prst="line">
            <a:avLst/>
          </a:prstGeom>
          <a:ln>
            <a:solidFill>
              <a:srgbClr val="F62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24201" y="2057400"/>
            <a:ext cx="1447800" cy="188595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rgbClr val="385D8A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1123950"/>
            <a:ext cx="2335388" cy="924241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rgbClr val="385D8A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8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8915400" cy="685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/>
              <a:t>Conceptual Framework for Malaria Surveillance in Zanzibar (and Response)</a:t>
            </a:r>
            <a:endParaRPr lang="en-GB" sz="2400" b="1" dirty="0"/>
          </a:p>
        </p:txBody>
      </p:sp>
      <p:sp>
        <p:nvSpPr>
          <p:cNvPr id="23556" name="AutoShape 4"/>
          <p:cNvSpPr>
            <a:spLocks noChangeAspect="1" noChangeArrowheads="1"/>
          </p:cNvSpPr>
          <p:nvPr/>
        </p:nvSpPr>
        <p:spPr bwMode="auto">
          <a:xfrm>
            <a:off x="228600" y="628650"/>
            <a:ext cx="8610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" name="Group 429"/>
          <p:cNvGrpSpPr/>
          <p:nvPr/>
        </p:nvGrpSpPr>
        <p:grpSpPr>
          <a:xfrm>
            <a:off x="152400" y="438150"/>
            <a:ext cx="8686800" cy="4419600"/>
            <a:chOff x="323528" y="76312"/>
            <a:chExt cx="8717429" cy="6562173"/>
          </a:xfrm>
        </p:grpSpPr>
        <p:sp>
          <p:nvSpPr>
            <p:cNvPr id="431" name="Rounded Rectangle 430"/>
            <p:cNvSpPr/>
            <p:nvPr/>
          </p:nvSpPr>
          <p:spPr>
            <a:xfrm>
              <a:off x="4355976" y="3284984"/>
              <a:ext cx="1368152" cy="100811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/>
                <a:t>Re-ACD (Case based)</a:t>
              </a:r>
            </a:p>
          </p:txBody>
        </p:sp>
        <p:grpSp>
          <p:nvGrpSpPr>
            <p:cNvPr id="432" name="Group 90"/>
            <p:cNvGrpSpPr/>
            <p:nvPr/>
          </p:nvGrpSpPr>
          <p:grpSpPr>
            <a:xfrm>
              <a:off x="323528" y="76312"/>
              <a:ext cx="8717429" cy="6562173"/>
              <a:chOff x="323528" y="76312"/>
              <a:chExt cx="8717429" cy="6562173"/>
            </a:xfrm>
          </p:grpSpPr>
          <p:sp>
            <p:nvSpPr>
              <p:cNvPr id="433" name="Rounded Rectangle 432"/>
              <p:cNvSpPr/>
              <p:nvPr/>
            </p:nvSpPr>
            <p:spPr>
              <a:xfrm>
                <a:off x="3305806" y="76312"/>
                <a:ext cx="2426701" cy="833222"/>
              </a:xfrm>
              <a:prstGeom prst="roundRect">
                <a:avLst/>
              </a:prstGeom>
              <a:solidFill>
                <a:srgbClr val="F2D4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Epidemiological Malaria Surveillance</a:t>
                </a:r>
              </a:p>
            </p:txBody>
          </p:sp>
          <p:sp>
            <p:nvSpPr>
              <p:cNvPr id="434" name="Rounded Rectangle 433"/>
              <p:cNvSpPr/>
              <p:nvPr/>
            </p:nvSpPr>
            <p:spPr>
              <a:xfrm>
                <a:off x="935596" y="1667594"/>
                <a:ext cx="1856692" cy="7532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Passive Malaria Surveillance</a:t>
                </a:r>
              </a:p>
            </p:txBody>
          </p:sp>
          <p:sp>
            <p:nvSpPr>
              <p:cNvPr id="435" name="Rounded Rectangle 434"/>
              <p:cNvSpPr/>
              <p:nvPr/>
            </p:nvSpPr>
            <p:spPr>
              <a:xfrm>
                <a:off x="5796136" y="1582371"/>
                <a:ext cx="1800200" cy="76651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Active Malaria Surveillance</a:t>
                </a:r>
              </a:p>
            </p:txBody>
          </p:sp>
          <p:sp>
            <p:nvSpPr>
              <p:cNvPr id="436" name="Rounded Rectangle 435"/>
              <p:cNvSpPr/>
              <p:nvPr/>
            </p:nvSpPr>
            <p:spPr>
              <a:xfrm>
                <a:off x="323528" y="3298530"/>
                <a:ext cx="1368152" cy="100811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>
                    <a:solidFill>
                      <a:schemeClr val="tx1"/>
                    </a:solidFill>
                  </a:rPr>
                  <a:t>MEEDS (Aggregated Weekly data)</a:t>
                </a:r>
              </a:p>
            </p:txBody>
          </p:sp>
          <p:sp>
            <p:nvSpPr>
              <p:cNvPr id="437" name="Rounded Rectangle 436"/>
              <p:cNvSpPr/>
              <p:nvPr/>
            </p:nvSpPr>
            <p:spPr>
              <a:xfrm>
                <a:off x="2051720" y="3298530"/>
                <a:ext cx="1368152" cy="100811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>
                    <a:solidFill>
                      <a:schemeClr val="tx1"/>
                    </a:solidFill>
                  </a:rPr>
                  <a:t>MCN (Individual notification)</a:t>
                </a:r>
              </a:p>
            </p:txBody>
          </p:sp>
          <p:sp>
            <p:nvSpPr>
              <p:cNvPr id="438" name="Rounded Rectangle 437"/>
              <p:cNvSpPr/>
              <p:nvPr/>
            </p:nvSpPr>
            <p:spPr>
              <a:xfrm>
                <a:off x="6012160" y="3284984"/>
                <a:ext cx="1368152" cy="1008112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/>
                  <a:t>Re-ACD (Event based)</a:t>
                </a:r>
              </a:p>
            </p:txBody>
          </p:sp>
          <p:sp>
            <p:nvSpPr>
              <p:cNvPr id="439" name="Rounded Rectangle 438"/>
              <p:cNvSpPr/>
              <p:nvPr/>
            </p:nvSpPr>
            <p:spPr>
              <a:xfrm>
                <a:off x="7672805" y="3284984"/>
                <a:ext cx="1368152" cy="1008112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/>
                  <a:t>Pro-ACD</a:t>
                </a:r>
              </a:p>
            </p:txBody>
          </p:sp>
          <p:sp>
            <p:nvSpPr>
              <p:cNvPr id="440" name="Rounded Rectangle 439"/>
              <p:cNvSpPr/>
              <p:nvPr/>
            </p:nvSpPr>
            <p:spPr>
              <a:xfrm>
                <a:off x="6012160" y="4653136"/>
                <a:ext cx="1368152" cy="1152128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D776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>
                    <a:solidFill>
                      <a:schemeClr val="tx1"/>
                    </a:solidFill>
                  </a:rPr>
                  <a:t>Outbreak Investigation and Response</a:t>
                </a:r>
              </a:p>
            </p:txBody>
          </p:sp>
          <p:sp>
            <p:nvSpPr>
              <p:cNvPr id="441" name="Rounded Rectangle 440"/>
              <p:cNvSpPr/>
              <p:nvPr/>
            </p:nvSpPr>
            <p:spPr>
              <a:xfrm>
                <a:off x="7668344" y="5301208"/>
                <a:ext cx="1372613" cy="1337277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D776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>
                    <a:solidFill>
                      <a:srgbClr val="000000"/>
                    </a:solidFill>
                  </a:rPr>
                  <a:t>Hotspot and risk group investigation and response</a:t>
                </a:r>
              </a:p>
            </p:txBody>
          </p:sp>
          <p:cxnSp>
            <p:nvCxnSpPr>
              <p:cNvPr id="442" name="Straight Connector 441"/>
              <p:cNvCxnSpPr>
                <a:stCxn id="433" idx="2"/>
                <a:endCxn id="434" idx="0"/>
              </p:cNvCxnSpPr>
              <p:nvPr/>
            </p:nvCxnSpPr>
            <p:spPr>
              <a:xfrm flipH="1">
                <a:off x="1863941" y="909534"/>
                <a:ext cx="2655216" cy="75806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34" idx="2"/>
                <a:endCxn id="436" idx="0"/>
              </p:cNvCxnSpPr>
              <p:nvPr/>
            </p:nvCxnSpPr>
            <p:spPr>
              <a:xfrm flipH="1">
                <a:off x="1007604" y="2420887"/>
                <a:ext cx="856338" cy="877643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35" idx="2"/>
                <a:endCxn id="431" idx="0"/>
              </p:cNvCxnSpPr>
              <p:nvPr/>
            </p:nvCxnSpPr>
            <p:spPr>
              <a:xfrm flipH="1">
                <a:off x="5040052" y="2348881"/>
                <a:ext cx="1656184" cy="936103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>
                <a:stCxn id="434" idx="2"/>
                <a:endCxn id="437" idx="0"/>
              </p:cNvCxnSpPr>
              <p:nvPr/>
            </p:nvCxnSpPr>
            <p:spPr>
              <a:xfrm>
                <a:off x="1863942" y="2420887"/>
                <a:ext cx="871854" cy="877643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>
                <a:stCxn id="435" idx="2"/>
                <a:endCxn id="439" idx="0"/>
              </p:cNvCxnSpPr>
              <p:nvPr/>
            </p:nvCxnSpPr>
            <p:spPr>
              <a:xfrm>
                <a:off x="6696237" y="2348881"/>
                <a:ext cx="1660645" cy="936103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>
                <a:stCxn id="435" idx="2"/>
                <a:endCxn id="438" idx="0"/>
              </p:cNvCxnSpPr>
              <p:nvPr/>
            </p:nvCxnSpPr>
            <p:spPr>
              <a:xfrm>
                <a:off x="6696236" y="2348881"/>
                <a:ext cx="0" cy="936103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>
                <a:stCxn id="433" idx="2"/>
                <a:endCxn id="435" idx="0"/>
              </p:cNvCxnSpPr>
              <p:nvPr/>
            </p:nvCxnSpPr>
            <p:spPr>
              <a:xfrm>
                <a:off x="4519157" y="909534"/>
                <a:ext cx="2177079" cy="672837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H="1">
                <a:off x="2685728" y="4306643"/>
                <a:ext cx="14064" cy="170013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2699792" y="5989150"/>
                <a:ext cx="4968552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38" idx="2"/>
                <a:endCxn id="440" idx="0"/>
              </p:cNvCxnSpPr>
              <p:nvPr/>
            </p:nvCxnSpPr>
            <p:spPr>
              <a:xfrm>
                <a:off x="6696236" y="4293096"/>
                <a:ext cx="0" cy="36004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>
                <a:stCxn id="439" idx="2"/>
                <a:endCxn id="441" idx="0"/>
              </p:cNvCxnSpPr>
              <p:nvPr/>
            </p:nvCxnSpPr>
            <p:spPr>
              <a:xfrm flipH="1">
                <a:off x="8354651" y="4293096"/>
                <a:ext cx="2231" cy="1008112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1009328" y="5211306"/>
                <a:ext cx="5002832" cy="261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-76200" y="455295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ACD:</a:t>
            </a:r>
            <a:r>
              <a:rPr lang="en-US" sz="1200" dirty="0"/>
              <a:t> Active Case Detection; </a:t>
            </a:r>
            <a:r>
              <a:rPr lang="en-US" sz="1200" b="1" dirty="0"/>
              <a:t>MCN: </a:t>
            </a:r>
            <a:r>
              <a:rPr lang="en-US" sz="1200" dirty="0"/>
              <a:t>Malaria Case Notification</a:t>
            </a:r>
          </a:p>
          <a:p>
            <a:r>
              <a:rPr lang="en-US" sz="1200" b="1" dirty="0"/>
              <a:t>MEEDS:</a:t>
            </a:r>
            <a:r>
              <a:rPr lang="en-US" sz="1200" dirty="0"/>
              <a:t> Malaria Epidemic Early Detection System; </a:t>
            </a:r>
          </a:p>
        </p:txBody>
      </p:sp>
      <p:cxnSp>
        <p:nvCxnSpPr>
          <p:cNvPr id="30" name="Straight Connector 29"/>
          <p:cNvCxnSpPr>
            <a:stCxn id="437" idx="3"/>
          </p:cNvCxnSpPr>
          <p:nvPr/>
        </p:nvCxnSpPr>
        <p:spPr>
          <a:xfrm>
            <a:off x="3237865" y="2947782"/>
            <a:ext cx="953135" cy="4968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34072" y="3295650"/>
            <a:ext cx="4128" cy="6129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5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Arrow Connector 91"/>
          <p:cNvCxnSpPr/>
          <p:nvPr/>
        </p:nvCxnSpPr>
        <p:spPr>
          <a:xfrm flipH="1">
            <a:off x="1143003" y="2171700"/>
            <a:ext cx="33112" cy="12573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"/>
            <a:ext cx="7772400" cy="6770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0" hangingPunct="0"/>
            <a:r>
              <a:rPr lang="en-US" sz="3200" b="1" dirty="0">
                <a:latin typeface="Arial" charset="0"/>
                <a:ea typeface="+mn-ea"/>
                <a:cs typeface="+mn-cs"/>
              </a:rPr>
              <a:t>Overview of Zanzibar MCN</a:t>
            </a:r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1950" y="2628901"/>
            <a:ext cx="1009651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H="1">
            <a:off x="7315202" y="3200400"/>
            <a:ext cx="838199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3400" y="28003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antGarde" pitchFamily="34" charset="0"/>
                <a:cs typeface="Consolas" pitchFamily="49" charset="0"/>
              </a:rPr>
              <a:t>13 Fields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866366" y="2057400"/>
            <a:ext cx="248435" cy="177165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05200" y="311570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latin typeface="+mj-lt"/>
                <a:cs typeface="Consolas" pitchFamily="49" charset="0"/>
              </a:rPr>
              <a:t> Patient Name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+mj-lt"/>
                <a:cs typeface="Consolas" pitchFamily="49" charset="0"/>
              </a:rPr>
              <a:t> </a:t>
            </a:r>
            <a:r>
              <a:rPr lang="en-US" sz="1200" dirty="0" err="1">
                <a:latin typeface="+mj-lt"/>
                <a:cs typeface="Consolas" pitchFamily="49" charset="0"/>
              </a:rPr>
              <a:t>Shehia</a:t>
            </a:r>
            <a:endParaRPr lang="en-US" sz="1200" dirty="0">
              <a:latin typeface="+mj-lt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+mj-lt"/>
                <a:cs typeface="Consolas" pitchFamily="49" charset="0"/>
              </a:rPr>
              <a:t> CID</a:t>
            </a:r>
          </a:p>
        </p:txBody>
      </p:sp>
      <p:cxnSp>
        <p:nvCxnSpPr>
          <p:cNvPr id="55" name="Straight Arrow Connector 54"/>
          <p:cNvCxnSpPr>
            <a:endCxn id="93" idx="0"/>
          </p:cNvCxnSpPr>
          <p:nvPr/>
        </p:nvCxnSpPr>
        <p:spPr>
          <a:xfrm>
            <a:off x="4343400" y="1885950"/>
            <a:ext cx="419294" cy="15430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3" y="2400301"/>
            <a:ext cx="80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New CID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6400" y="1885950"/>
            <a:ext cx="2057400" cy="16573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306692" y="2571750"/>
            <a:ext cx="11258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latin typeface="+mj-lt"/>
                <a:cs typeface="Consolas" pitchFamily="49" charset="0"/>
              </a:rPr>
              <a:t> Patient Name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+mj-lt"/>
                <a:cs typeface="Consolas" pitchFamily="49" charset="0"/>
              </a:rPr>
              <a:t> </a:t>
            </a:r>
            <a:r>
              <a:rPr lang="en-US" sz="1200" dirty="0" err="1">
                <a:latin typeface="+mj-lt"/>
                <a:cs typeface="Consolas" pitchFamily="49" charset="0"/>
              </a:rPr>
              <a:t>Shehia</a:t>
            </a:r>
            <a:endParaRPr lang="en-US" sz="1200" dirty="0">
              <a:latin typeface="+mj-lt"/>
              <a:cs typeface="Consolas" pitchFamily="49" charset="0"/>
            </a:endParaRPr>
          </a:p>
          <a:p>
            <a:endParaRPr lang="en-US" dirty="0"/>
          </a:p>
        </p:txBody>
      </p:sp>
      <p:pic>
        <p:nvPicPr>
          <p:cNvPr id="1039" name="Picture 15" descr="C:\Users\ArQ\Downloads\1206576718477411560vojtam_Mobile_phone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1"/>
            <a:ext cx="381000" cy="609911"/>
          </a:xfrm>
          <a:prstGeom prst="rect">
            <a:avLst/>
          </a:prstGeom>
          <a:noFill/>
        </p:spPr>
      </p:pic>
      <p:pic>
        <p:nvPicPr>
          <p:cNvPr id="1048" name="Picture 24" descr="C:\Users\ArQ\Desktop\Untitled-2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9342">
            <a:off x="3431894" y="3806424"/>
            <a:ext cx="930975" cy="369205"/>
          </a:xfrm>
          <a:prstGeom prst="rect">
            <a:avLst/>
          </a:prstGeom>
          <a:noFill/>
        </p:spPr>
      </p:pic>
      <p:grpSp>
        <p:nvGrpSpPr>
          <p:cNvPr id="3" name="Group 215"/>
          <p:cNvGrpSpPr/>
          <p:nvPr/>
        </p:nvGrpSpPr>
        <p:grpSpPr>
          <a:xfrm>
            <a:off x="533400" y="3429000"/>
            <a:ext cx="1371600" cy="1028700"/>
            <a:chOff x="533400" y="4572000"/>
            <a:chExt cx="1371600" cy="1371600"/>
          </a:xfrm>
        </p:grpSpPr>
        <p:sp>
          <p:nvSpPr>
            <p:cNvPr id="82" name="Rounded Rectangle 81"/>
            <p:cNvSpPr/>
            <p:nvPr/>
          </p:nvSpPr>
          <p:spPr>
            <a:xfrm>
              <a:off x="838200" y="5638800"/>
              <a:ext cx="533400" cy="304800"/>
            </a:xfrm>
            <a:prstGeom prst="roundRect">
              <a:avLst/>
            </a:prstGeom>
            <a:solidFill>
              <a:srgbClr val="98D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vantGarde" pitchFamily="34" charset="0"/>
                </a:rPr>
                <a:t>HF</a:t>
              </a:r>
            </a:p>
          </p:txBody>
        </p:sp>
        <p:grpSp>
          <p:nvGrpSpPr>
            <p:cNvPr id="4" name="Group 93"/>
            <p:cNvGrpSpPr/>
            <p:nvPr/>
          </p:nvGrpSpPr>
          <p:grpSpPr>
            <a:xfrm>
              <a:off x="533400" y="4572000"/>
              <a:ext cx="1371600" cy="1169987"/>
              <a:chOff x="609600" y="4572000"/>
              <a:chExt cx="1371600" cy="116998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295400" y="4724400"/>
                <a:ext cx="685800" cy="533400"/>
              </a:xfrm>
              <a:prstGeom prst="roundRect">
                <a:avLst/>
              </a:prstGeom>
              <a:solidFill>
                <a:srgbClr val="98D1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+mj-lt"/>
                  </a:rPr>
                  <a:t>NMCR</a:t>
                </a:r>
              </a:p>
            </p:txBody>
          </p:sp>
          <p:pic>
            <p:nvPicPr>
              <p:cNvPr id="1037" name="Picture 13" descr="C:\Users\ArQ\Downloads\msn_onlin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" y="4572000"/>
                <a:ext cx="1169987" cy="11699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" name="Group 83"/>
          <p:cNvGrpSpPr/>
          <p:nvPr/>
        </p:nvGrpSpPr>
        <p:grpSpPr>
          <a:xfrm>
            <a:off x="685801" y="1375561"/>
            <a:ext cx="990601" cy="971996"/>
            <a:chOff x="533400" y="1834080"/>
            <a:chExt cx="990600" cy="1295994"/>
          </a:xfrm>
        </p:grpSpPr>
        <p:pic>
          <p:nvPicPr>
            <p:cNvPr id="1047" name="Picture 23" descr="C:\Users\ArQ\Desktop\Untitled-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1834080"/>
              <a:ext cx="990600" cy="1213920"/>
            </a:xfrm>
            <a:prstGeom prst="rect">
              <a:avLst/>
            </a:prstGeom>
            <a:noFill/>
          </p:spPr>
        </p:pic>
        <p:sp>
          <p:nvSpPr>
            <p:cNvPr id="83" name="TextBox 82"/>
            <p:cNvSpPr txBox="1"/>
            <p:nvPr/>
          </p:nvSpPr>
          <p:spPr>
            <a:xfrm>
              <a:off x="697403" y="2740223"/>
              <a:ext cx="742510" cy="389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latin typeface="AvantGarde" pitchFamily="34" charset="0"/>
                </a:rPr>
                <a:t>Patient</a:t>
              </a:r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191000" y="3429000"/>
            <a:ext cx="1265950" cy="1028700"/>
            <a:chOff x="4191000" y="4572000"/>
            <a:chExt cx="1295400" cy="1371600"/>
          </a:xfrm>
        </p:grpSpPr>
        <p:sp>
          <p:nvSpPr>
            <p:cNvPr id="98" name="Rounded Rectangle 97"/>
            <p:cNvSpPr/>
            <p:nvPr/>
          </p:nvSpPr>
          <p:spPr>
            <a:xfrm>
              <a:off x="4419600" y="5638800"/>
              <a:ext cx="762000" cy="304800"/>
            </a:xfrm>
            <a:prstGeom prst="roundRect">
              <a:avLst/>
            </a:prstGeom>
            <a:solidFill>
              <a:srgbClr val="98D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vantGarde" pitchFamily="34" charset="0"/>
                </a:rPr>
                <a:t>DMSO</a:t>
              </a:r>
            </a:p>
          </p:txBody>
        </p:sp>
        <p:pic>
          <p:nvPicPr>
            <p:cNvPr id="96" name="Picture 15" descr="C:\Users\ArQ\Downloads\1206576718477411560vojtam_Mobile_phone.svg.h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4800600"/>
              <a:ext cx="381000" cy="813215"/>
            </a:xfrm>
            <a:prstGeom prst="rect">
              <a:avLst/>
            </a:prstGeom>
            <a:noFill/>
          </p:spPr>
        </p:pic>
        <p:pic>
          <p:nvPicPr>
            <p:cNvPr id="93" name="Picture 13" descr="C:\Users\ArQ\Downloads\msn_onli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572000"/>
              <a:ext cx="1169987" cy="11699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115"/>
          <p:cNvGrpSpPr/>
          <p:nvPr/>
        </p:nvGrpSpPr>
        <p:grpSpPr>
          <a:xfrm>
            <a:off x="6172201" y="3371850"/>
            <a:ext cx="1316999" cy="1028700"/>
            <a:chOff x="6248400" y="4495800"/>
            <a:chExt cx="1316998" cy="1371600"/>
          </a:xfrm>
        </p:grpSpPr>
        <p:sp>
          <p:nvSpPr>
            <p:cNvPr id="108" name="Rounded Rectangle 107"/>
            <p:cNvSpPr/>
            <p:nvPr/>
          </p:nvSpPr>
          <p:spPr>
            <a:xfrm>
              <a:off x="6477000" y="5562600"/>
              <a:ext cx="762000" cy="304800"/>
            </a:xfrm>
            <a:prstGeom prst="roundRect">
              <a:avLst/>
            </a:prstGeom>
            <a:solidFill>
              <a:srgbClr val="98D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vantGarde" pitchFamily="34" charset="0"/>
                </a:rPr>
                <a:t>DMSO</a:t>
              </a:r>
            </a:p>
          </p:txBody>
        </p:sp>
        <p:grpSp>
          <p:nvGrpSpPr>
            <p:cNvPr id="9" name="Group 106"/>
            <p:cNvGrpSpPr/>
            <p:nvPr/>
          </p:nvGrpSpPr>
          <p:grpSpPr>
            <a:xfrm>
              <a:off x="6248400" y="4495800"/>
              <a:ext cx="1316998" cy="1169987"/>
              <a:chOff x="6172200" y="3352800"/>
              <a:chExt cx="1316998" cy="1169987"/>
            </a:xfrm>
          </p:grpSpPr>
          <p:pic>
            <p:nvPicPr>
              <p:cNvPr id="99" name="Picture 13" descr="C:\Users\ArQ\Downloads\msn_onlin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72200" y="3352800"/>
                <a:ext cx="1169987" cy="11699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Picture 24" descr="C:\Users\ArQ\Desktop\Untitled-2D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0369342">
                <a:off x="6678787" y="3967683"/>
                <a:ext cx="810411" cy="42852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105"/>
          <p:cNvGrpSpPr/>
          <p:nvPr/>
        </p:nvGrpSpPr>
        <p:grpSpPr>
          <a:xfrm>
            <a:off x="6248400" y="1028700"/>
            <a:ext cx="1219200" cy="1144580"/>
            <a:chOff x="6324600" y="1447800"/>
            <a:chExt cx="1219200" cy="1526106"/>
          </a:xfrm>
        </p:grpSpPr>
        <p:pic>
          <p:nvPicPr>
            <p:cNvPr id="1051" name="Picture 27" descr="C:\Users\ArQ\Downloads\HPdv_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24600" y="1447800"/>
              <a:ext cx="1150109" cy="1526106"/>
            </a:xfrm>
            <a:prstGeom prst="rect">
              <a:avLst/>
            </a:prstGeom>
            <a:noFill/>
          </p:spPr>
        </p:pic>
        <p:sp>
          <p:nvSpPr>
            <p:cNvPr id="105" name="Flowchart: Magnetic Disk 104"/>
            <p:cNvSpPr/>
            <p:nvPr/>
          </p:nvSpPr>
          <p:spPr>
            <a:xfrm>
              <a:off x="7239000" y="2438400"/>
              <a:ext cx="304800" cy="533400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1" name="Straight Arrow Connector 190"/>
          <p:cNvCxnSpPr/>
          <p:nvPr/>
        </p:nvCxnSpPr>
        <p:spPr>
          <a:xfrm flipH="1" flipV="1">
            <a:off x="4800600" y="1885950"/>
            <a:ext cx="1752600" cy="15430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4953000" y="1543050"/>
            <a:ext cx="1447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1580479" y="4053689"/>
            <a:ext cx="1798697" cy="968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7467602" y="1428751"/>
            <a:ext cx="1698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latin typeface="Corbel" pitchFamily="34" charset="0"/>
                <a:cs typeface="Consolas" pitchFamily="49" charset="0"/>
              </a:rPr>
              <a:t> GIS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rbel" pitchFamily="34" charset="0"/>
                <a:cs typeface="Consolas" pitchFamily="49" charset="0"/>
              </a:rPr>
              <a:t> ZNZ M&amp;E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rbel" pitchFamily="34" charset="0"/>
                <a:cs typeface="Consolas" pitchFamily="49" charset="0"/>
              </a:rPr>
              <a:t> DAR M&amp;E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rbel" pitchFamily="34" charset="0"/>
                <a:cs typeface="Consolas" pitchFamily="49" charset="0"/>
              </a:rPr>
              <a:t> XL, SPSS, Octave, SAS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latin typeface="Corbel" pitchFamily="34" charset="0"/>
                <a:cs typeface="Consolas" pitchFamily="49" charset="0"/>
              </a:rPr>
              <a:t> Donors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105400" y="1324335"/>
            <a:ext cx="12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rbel" pitchFamily="34" charset="0"/>
              </a:rPr>
              <a:t>Real Time Data</a:t>
            </a:r>
          </a:p>
          <a:p>
            <a:pPr algn="ctr"/>
            <a:r>
              <a:rPr lang="en-US" sz="1200" b="1" dirty="0">
                <a:latin typeface="Corbel" pitchFamily="34" charset="0"/>
              </a:rPr>
              <a:t>(Raw)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562600" y="2857501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RCD From Data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137822" y="3609138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rbel" pitchFamily="34" charset="0"/>
              </a:rPr>
              <a:t>10 remaining</a:t>
            </a:r>
          </a:p>
          <a:p>
            <a:r>
              <a:rPr lang="en-US" sz="1400" b="1" dirty="0">
                <a:latin typeface="Corbel" pitchFamily="34" charset="0"/>
              </a:rPr>
              <a:t>Fields</a:t>
            </a:r>
          </a:p>
        </p:txBody>
      </p:sp>
      <p:grpSp>
        <p:nvGrpSpPr>
          <p:cNvPr id="11" name="Group 217"/>
          <p:cNvGrpSpPr/>
          <p:nvPr/>
        </p:nvGrpSpPr>
        <p:grpSpPr>
          <a:xfrm>
            <a:off x="3657601" y="1257300"/>
            <a:ext cx="1295399" cy="971550"/>
            <a:chOff x="3657600" y="1676400"/>
            <a:chExt cx="1295398" cy="1295400"/>
          </a:xfrm>
        </p:grpSpPr>
        <p:pic>
          <p:nvPicPr>
            <p:cNvPr id="1049" name="Picture 25" descr="C:\Users\ArQ\Downloads\HPdv_00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657600" y="1676400"/>
              <a:ext cx="1295398" cy="1295400"/>
            </a:xfrm>
            <a:prstGeom prst="rect">
              <a:avLst/>
            </a:prstGeom>
            <a:noFill/>
          </p:spPr>
        </p:pic>
        <p:sp>
          <p:nvSpPr>
            <p:cNvPr id="217" name="TextBox 216"/>
            <p:cNvSpPr txBox="1"/>
            <p:nvPr/>
          </p:nvSpPr>
          <p:spPr>
            <a:xfrm>
              <a:off x="4127133" y="1905000"/>
              <a:ext cx="7119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Sever</a:t>
              </a:r>
            </a:p>
          </p:txBody>
        </p:sp>
      </p:grpSp>
      <p:grpSp>
        <p:nvGrpSpPr>
          <p:cNvPr id="51" name="Group 84"/>
          <p:cNvGrpSpPr>
            <a:grpSpLocks/>
          </p:cNvGrpSpPr>
          <p:nvPr/>
        </p:nvGrpSpPr>
        <p:grpSpPr bwMode="auto">
          <a:xfrm>
            <a:off x="8379427" y="3143251"/>
            <a:ext cx="764574" cy="974226"/>
            <a:chOff x="592709" y="1834081"/>
            <a:chExt cx="1594882" cy="1399593"/>
          </a:xfrm>
        </p:grpSpPr>
        <p:pic>
          <p:nvPicPr>
            <p:cNvPr id="52" name="Picture 23" descr="C:\Users\ArQ\Desktop\Untitled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6991" y="1834081"/>
              <a:ext cx="990600" cy="8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86"/>
            <p:cNvSpPr txBox="1">
              <a:spLocks noChangeArrowheads="1"/>
            </p:cNvSpPr>
            <p:nvPr/>
          </p:nvSpPr>
          <p:spPr bwMode="auto">
            <a:xfrm>
              <a:off x="592709" y="2614653"/>
              <a:ext cx="1594880" cy="61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latin typeface="AvantGarde" charset="0"/>
                </a:rPr>
                <a:t>Positive results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78854" y="3335551"/>
            <a:ext cx="874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latin typeface="+mj-lt"/>
                <a:cs typeface="Consolas" pitchFamily="49" charset="0"/>
              </a:rPr>
              <a:t>HH details</a:t>
            </a:r>
          </a:p>
        </p:txBody>
      </p:sp>
    </p:spTree>
    <p:extLst>
      <p:ext uri="{BB962C8B-B14F-4D97-AF65-F5344CB8AC3E}">
        <p14:creationId xmlns:p14="http://schemas.microsoft.com/office/powerpoint/2010/main" val="38056090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8" grpId="0"/>
      <p:bldP spid="64" grpId="0"/>
      <p:bldP spid="200" grpId="0"/>
      <p:bldP spid="203" grpId="0"/>
      <p:bldP spid="205" grpId="0"/>
      <p:bldP spid="210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610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7772400" cy="35433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Data from January 2013 to December 2016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13,663 malaria cases notified by health facilities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10,631 (78% of notified) cases followed up at the household level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43,822 household contacts tested for malaria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2,304 (5%) tested positive for malaria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7,423 (57%) reported sleeping under a net the previous night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4,849 (37%) reported a history of travel outside Zanzibar in the past 30 days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21" y="-68566"/>
            <a:ext cx="8627586" cy="4305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2000" b="1" dirty="0">
                <a:latin typeface="Arial" charset="0"/>
                <a:ea typeface="+mn-ea"/>
                <a:cs typeface="+mn-cs"/>
              </a:rPr>
              <a:t>Timeliness of case notification after diagnosis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94161"/>
              </p:ext>
            </p:extLst>
          </p:nvPr>
        </p:nvGraphicFramePr>
        <p:xfrm>
          <a:off x="152400" y="514350"/>
          <a:ext cx="8915400" cy="449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19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73" y="-46345"/>
            <a:ext cx="8807506" cy="3643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000" b="1" dirty="0">
                <a:latin typeface="Arial" charset="0"/>
                <a:ea typeface="+mn-ea"/>
                <a:cs typeface="+mn-cs"/>
              </a:rPr>
              <a:t>Timeliness of cases follow-up at household level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726366"/>
              </p:ext>
            </p:extLst>
          </p:nvPr>
        </p:nvGraphicFramePr>
        <p:xfrm>
          <a:off x="76200" y="514350"/>
          <a:ext cx="893837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84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43" y="57150"/>
            <a:ext cx="8920975" cy="4150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2000" b="1" dirty="0">
                <a:latin typeface="Arial" charset="0"/>
                <a:ea typeface="+mn-ea"/>
                <a:cs typeface="+mn-cs"/>
              </a:rPr>
              <a:t>HH members screening, positive detected, and positivity rate by month in 2013-16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825480"/>
              </p:ext>
            </p:extLst>
          </p:nvPr>
        </p:nvGraphicFramePr>
        <p:xfrm>
          <a:off x="105842" y="590550"/>
          <a:ext cx="9038157" cy="430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139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18402</TotalTime>
  <Words>548</Words>
  <Application>Microsoft Office PowerPoint</Application>
  <PresentationFormat>On-screen Show (16:9)</PresentationFormat>
  <Paragraphs>103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AvantGarde</vt:lpstr>
      <vt:lpstr>Calibri</vt:lpstr>
      <vt:lpstr>Consolas</vt:lpstr>
      <vt:lpstr>Corbel</vt:lpstr>
      <vt:lpstr>Wingdings 2</vt:lpstr>
      <vt:lpstr>Office Theme</vt:lpstr>
      <vt:lpstr>Use of mobile technology in malaria elimination setting: A case study in Zanzibar</vt:lpstr>
      <vt:lpstr>Zanzibar, United Republic of Tanzania</vt:lpstr>
      <vt:lpstr>PowerPoint Presentation</vt:lpstr>
      <vt:lpstr>PowerPoint Presentation</vt:lpstr>
      <vt:lpstr>Overview of Zanzibar MCN</vt:lpstr>
      <vt:lpstr>Results</vt:lpstr>
      <vt:lpstr>Timeliness of case notification after diagnosis</vt:lpstr>
      <vt:lpstr>Timeliness of cases follow-up at household level</vt:lpstr>
      <vt:lpstr>HH members screening, positive detected, and positivity rate by month in 2013-16</vt:lpstr>
      <vt:lpstr>PowerPoint Presentation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future of ACT in Zanzibar uncertain? Who knows?</dc:title>
  <dc:creator>Dr. Salhiya A. M</dc:creator>
  <cp:lastModifiedBy>zamep fm</cp:lastModifiedBy>
  <cp:revision>693</cp:revision>
  <cp:lastPrinted>2017-12-11T13:49:48Z</cp:lastPrinted>
  <dcterms:created xsi:type="dcterms:W3CDTF">2006-08-07T14:08:48Z</dcterms:created>
  <dcterms:modified xsi:type="dcterms:W3CDTF">2017-12-12T08:38:46Z</dcterms:modified>
</cp:coreProperties>
</file>